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2.xml" ContentType="application/vnd.openxmlformats-officedocument.drawingml.chartshapes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6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7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8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9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0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1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2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charts/chart33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4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5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6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ppt/charts/chart37.xml" ContentType="application/vnd.openxmlformats-officedocument.drawingml.chart+xml"/>
  <Override PartName="/ppt/charts/style36.xml" ContentType="application/vnd.ms-office.chartstyle+xml"/>
  <Override PartName="/ppt/charts/colors36.xml" ContentType="application/vnd.ms-office.chartcolorstyle+xml"/>
  <Override PartName="/ppt/charts/chart38.xml" ContentType="application/vnd.openxmlformats-officedocument.drawingml.chart+xml"/>
  <Override PartName="/ppt/charts/style37.xml" ContentType="application/vnd.ms-office.chartstyle+xml"/>
  <Override PartName="/ppt/charts/colors37.xml" ContentType="application/vnd.ms-office.chartcolorstyle+xml"/>
  <Override PartName="/ppt/charts/chart39.xml" ContentType="application/vnd.openxmlformats-officedocument.drawingml.chart+xml"/>
  <Override PartName="/ppt/charts/style38.xml" ContentType="application/vnd.ms-office.chartstyle+xml"/>
  <Override PartName="/ppt/charts/colors38.xml" ContentType="application/vnd.ms-office.chartcolorstyle+xml"/>
  <Override PartName="/ppt/charts/chart40.xml" ContentType="application/vnd.openxmlformats-officedocument.drawingml.chart+xml"/>
  <Override PartName="/ppt/charts/style39.xml" ContentType="application/vnd.ms-office.chartstyle+xml"/>
  <Override PartName="/ppt/charts/colors39.xml" ContentType="application/vnd.ms-office.chartcolorstyle+xml"/>
  <Override PartName="/ppt/drawings/drawing3.xml" ContentType="application/vnd.openxmlformats-officedocument.drawingml.chartshapes+xml"/>
  <Override PartName="/ppt/charts/chart41.xml" ContentType="application/vnd.openxmlformats-officedocument.drawingml.chart+xml"/>
  <Override PartName="/ppt/charts/style40.xml" ContentType="application/vnd.ms-office.chartstyle+xml"/>
  <Override PartName="/ppt/charts/colors40.xml" ContentType="application/vnd.ms-office.chartcolorstyle+xml"/>
  <Override PartName="/ppt/charts/chart42.xml" ContentType="application/vnd.openxmlformats-officedocument.drawingml.chart+xml"/>
  <Override PartName="/ppt/charts/style41.xml" ContentType="application/vnd.ms-office.chartstyle+xml"/>
  <Override PartName="/ppt/charts/colors41.xml" ContentType="application/vnd.ms-office.chartcolorstyle+xml"/>
  <Override PartName="/ppt/charts/chart43.xml" ContentType="application/vnd.openxmlformats-officedocument.drawingml.chart+xml"/>
  <Override PartName="/ppt/charts/style42.xml" ContentType="application/vnd.ms-office.chartstyle+xml"/>
  <Override PartName="/ppt/charts/colors42.xml" ContentType="application/vnd.ms-office.chartcolorstyle+xml"/>
  <Override PartName="/ppt/charts/chart44.xml" ContentType="application/vnd.openxmlformats-officedocument.drawingml.chart+xml"/>
  <Override PartName="/ppt/charts/style43.xml" ContentType="application/vnd.ms-office.chartstyle+xml"/>
  <Override PartName="/ppt/charts/colors43.xml" ContentType="application/vnd.ms-office.chartcolorstyle+xml"/>
  <Override PartName="/ppt/charts/chart45.xml" ContentType="application/vnd.openxmlformats-officedocument.drawingml.chart+xml"/>
  <Override PartName="/ppt/charts/style44.xml" ContentType="application/vnd.ms-office.chartstyle+xml"/>
  <Override PartName="/ppt/charts/colors44.xml" ContentType="application/vnd.ms-office.chartcolorstyle+xml"/>
  <Override PartName="/ppt/charts/chart46.xml" ContentType="application/vnd.openxmlformats-officedocument.drawingml.chart+xml"/>
  <Override PartName="/ppt/charts/style45.xml" ContentType="application/vnd.ms-office.chartstyle+xml"/>
  <Override PartName="/ppt/charts/colors45.xml" ContentType="application/vnd.ms-office.chartcolorstyle+xml"/>
  <Override PartName="/ppt/charts/chart47.xml" ContentType="application/vnd.openxmlformats-officedocument.drawingml.chart+xml"/>
  <Override PartName="/ppt/charts/style46.xml" ContentType="application/vnd.ms-office.chartstyle+xml"/>
  <Override PartName="/ppt/charts/colors46.xml" ContentType="application/vnd.ms-office.chartcolorstyle+xml"/>
  <Override PartName="/ppt/charts/chart48.xml" ContentType="application/vnd.openxmlformats-officedocument.drawingml.chart+xml"/>
  <Override PartName="/ppt/charts/style47.xml" ContentType="application/vnd.ms-office.chartstyle+xml"/>
  <Override PartName="/ppt/charts/colors47.xml" ContentType="application/vnd.ms-office.chartcolorstyle+xml"/>
  <Override PartName="/ppt/charts/chart49.xml" ContentType="application/vnd.openxmlformats-officedocument.drawingml.chart+xml"/>
  <Override PartName="/ppt/charts/style48.xml" ContentType="application/vnd.ms-office.chartstyle+xml"/>
  <Override PartName="/ppt/charts/colors48.xml" ContentType="application/vnd.ms-office.chartcolorstyle+xml"/>
  <Override PartName="/ppt/charts/chart50.xml" ContentType="application/vnd.openxmlformats-officedocument.drawingml.chart+xml"/>
  <Override PartName="/ppt/charts/style49.xml" ContentType="application/vnd.ms-office.chartstyle+xml"/>
  <Override PartName="/ppt/charts/colors49.xml" ContentType="application/vnd.ms-office.chartcolorstyle+xml"/>
  <Override PartName="/ppt/charts/chart51.xml" ContentType="application/vnd.openxmlformats-officedocument.drawingml.chart+xml"/>
  <Override PartName="/ppt/charts/style50.xml" ContentType="application/vnd.ms-office.chartstyle+xml"/>
  <Override PartName="/ppt/charts/colors50.xml" ContentType="application/vnd.ms-office.chartcolorstyle+xml"/>
  <Override PartName="/ppt/charts/chart52.xml" ContentType="application/vnd.openxmlformats-officedocument.drawingml.chart+xml"/>
  <Override PartName="/ppt/charts/style51.xml" ContentType="application/vnd.ms-office.chartstyle+xml"/>
  <Override PartName="/ppt/charts/colors51.xml" ContentType="application/vnd.ms-office.chartcolorstyle+xml"/>
  <Override PartName="/ppt/charts/chart53.xml" ContentType="application/vnd.openxmlformats-officedocument.drawingml.chart+xml"/>
  <Override PartName="/ppt/charts/style52.xml" ContentType="application/vnd.ms-office.chartstyle+xml"/>
  <Override PartName="/ppt/charts/colors52.xml" ContentType="application/vnd.ms-office.chartcolorstyle+xml"/>
  <Override PartName="/ppt/charts/chart54.xml" ContentType="application/vnd.openxmlformats-officedocument.drawingml.chart+xml"/>
  <Override PartName="/ppt/charts/style53.xml" ContentType="application/vnd.ms-office.chartstyle+xml"/>
  <Override PartName="/ppt/charts/colors53.xml" ContentType="application/vnd.ms-office.chartcolorstyle+xml"/>
  <Override PartName="/ppt/charts/chart55.xml" ContentType="application/vnd.openxmlformats-officedocument.drawingml.chart+xml"/>
  <Override PartName="/ppt/charts/style54.xml" ContentType="application/vnd.ms-office.chartstyle+xml"/>
  <Override PartName="/ppt/charts/colors54.xml" ContentType="application/vnd.ms-office.chartcolorstyle+xml"/>
  <Override PartName="/ppt/charts/chart56.xml" ContentType="application/vnd.openxmlformats-officedocument.drawingml.chart+xml"/>
  <Override PartName="/ppt/charts/style55.xml" ContentType="application/vnd.ms-office.chartstyle+xml"/>
  <Override PartName="/ppt/charts/colors55.xml" ContentType="application/vnd.ms-office.chartcolorstyle+xml"/>
  <Override PartName="/ppt/charts/chart57.xml" ContentType="application/vnd.openxmlformats-officedocument.drawingml.chart+xml"/>
  <Override PartName="/ppt/charts/style56.xml" ContentType="application/vnd.ms-office.chartstyle+xml"/>
  <Override PartName="/ppt/charts/colors56.xml" ContentType="application/vnd.ms-office.chartcolorstyle+xml"/>
  <Override PartName="/ppt/charts/chart58.xml" ContentType="application/vnd.openxmlformats-officedocument.drawingml.chart+xml"/>
  <Override PartName="/ppt/charts/style57.xml" ContentType="application/vnd.ms-office.chartstyle+xml"/>
  <Override PartName="/ppt/charts/colors57.xml" ContentType="application/vnd.ms-office.chartcolorstyle+xml"/>
  <Override PartName="/ppt/charts/chart59.xml" ContentType="application/vnd.openxmlformats-officedocument.drawingml.chart+xml"/>
  <Override PartName="/ppt/charts/style58.xml" ContentType="application/vnd.ms-office.chartstyle+xml"/>
  <Override PartName="/ppt/charts/colors58.xml" ContentType="application/vnd.ms-office.chartcolorstyle+xml"/>
  <Override PartName="/ppt/drawings/drawing4.xml" ContentType="application/vnd.openxmlformats-officedocument.drawingml.chartshapes+xml"/>
  <Override PartName="/ppt/charts/chart60.xml" ContentType="application/vnd.openxmlformats-officedocument.drawingml.chart+xml"/>
  <Override PartName="/ppt/charts/style59.xml" ContentType="application/vnd.ms-office.chartstyle+xml"/>
  <Override PartName="/ppt/charts/colors59.xml" ContentType="application/vnd.ms-office.chartcolorstyle+xml"/>
  <Override PartName="/ppt/charts/chart61.xml" ContentType="application/vnd.openxmlformats-officedocument.drawingml.chart+xml"/>
  <Override PartName="/ppt/charts/style60.xml" ContentType="application/vnd.ms-office.chartstyle+xml"/>
  <Override PartName="/ppt/charts/colors60.xml" ContentType="application/vnd.ms-office.chartcolorstyle+xml"/>
  <Override PartName="/ppt/drawings/drawing5.xml" ContentType="application/vnd.openxmlformats-officedocument.drawingml.chartshapes+xml"/>
  <Override PartName="/ppt/charts/chart62.xml" ContentType="application/vnd.openxmlformats-officedocument.drawingml.chart+xml"/>
  <Override PartName="/ppt/charts/style61.xml" ContentType="application/vnd.ms-office.chartstyle+xml"/>
  <Override PartName="/ppt/charts/colors61.xml" ContentType="application/vnd.ms-office.chartcolorstyle+xml"/>
  <Override PartName="/ppt/charts/chart63.xml" ContentType="application/vnd.openxmlformats-officedocument.drawingml.chart+xml"/>
  <Override PartName="/ppt/charts/style62.xml" ContentType="application/vnd.ms-office.chartstyle+xml"/>
  <Override PartName="/ppt/charts/colors62.xml" ContentType="application/vnd.ms-office.chartcolorstyle+xml"/>
  <Override PartName="/ppt/charts/chart64.xml" ContentType="application/vnd.openxmlformats-officedocument.drawingml.chart+xml"/>
  <Override PartName="/ppt/charts/style63.xml" ContentType="application/vnd.ms-office.chartstyle+xml"/>
  <Override PartName="/ppt/charts/colors63.xml" ContentType="application/vnd.ms-office.chartcolorstyle+xml"/>
  <Override PartName="/ppt/charts/chart65.xml" ContentType="application/vnd.openxmlformats-officedocument.drawingml.chart+xml"/>
  <Override PartName="/ppt/charts/style64.xml" ContentType="application/vnd.ms-office.chartstyle+xml"/>
  <Override PartName="/ppt/charts/colors64.xml" ContentType="application/vnd.ms-office.chartcolorstyle+xml"/>
  <Override PartName="/ppt/charts/chart66.xml" ContentType="application/vnd.openxmlformats-officedocument.drawingml.chart+xml"/>
  <Override PartName="/ppt/charts/style65.xml" ContentType="application/vnd.ms-office.chartstyle+xml"/>
  <Override PartName="/ppt/charts/colors65.xml" ContentType="application/vnd.ms-office.chartcolorstyle+xml"/>
  <Override PartName="/ppt/charts/chart67.xml" ContentType="application/vnd.openxmlformats-officedocument.drawingml.chart+xml"/>
  <Override PartName="/ppt/charts/style66.xml" ContentType="application/vnd.ms-office.chartstyle+xml"/>
  <Override PartName="/ppt/charts/colors66.xml" ContentType="application/vnd.ms-office.chartcolorstyle+xml"/>
  <Override PartName="/ppt/charts/chart68.xml" ContentType="application/vnd.openxmlformats-officedocument.drawingml.chart+xml"/>
  <Override PartName="/ppt/charts/style67.xml" ContentType="application/vnd.ms-office.chartstyle+xml"/>
  <Override PartName="/ppt/charts/colors67.xml" ContentType="application/vnd.ms-office.chartcolorstyle+xml"/>
  <Override PartName="/ppt/charts/chart69.xml" ContentType="application/vnd.openxmlformats-officedocument.drawingml.chart+xml"/>
  <Override PartName="/ppt/charts/style68.xml" ContentType="application/vnd.ms-office.chartstyle+xml"/>
  <Override PartName="/ppt/charts/colors68.xml" ContentType="application/vnd.ms-office.chartcolorstyle+xml"/>
  <Override PartName="/ppt/charts/chart70.xml" ContentType="application/vnd.openxmlformats-officedocument.drawingml.chart+xml"/>
  <Override PartName="/ppt/charts/style69.xml" ContentType="application/vnd.ms-office.chartstyle+xml"/>
  <Override PartName="/ppt/charts/colors69.xml" ContentType="application/vnd.ms-office.chartcolorstyle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style70.xml" ContentType="application/vnd.ms-office.chartstyle+xml"/>
  <Override PartName="/ppt/charts/colors70.xml" ContentType="application/vnd.ms-office.chartcolorstyle+xml"/>
  <Override PartName="/ppt/charts/chart73.xml" ContentType="application/vnd.openxmlformats-officedocument.drawingml.chart+xml"/>
  <Override PartName="/ppt/charts/style71.xml" ContentType="application/vnd.ms-office.chartstyle+xml"/>
  <Override PartName="/ppt/charts/colors71.xml" ContentType="application/vnd.ms-office.chartcolorstyle+xml"/>
  <Override PartName="/ppt/drawings/drawing6.xml" ContentType="application/vnd.openxmlformats-officedocument.drawingml.chartshapes+xml"/>
  <Override PartName="/ppt/charts/chart74.xml" ContentType="application/vnd.openxmlformats-officedocument.drawingml.chart+xml"/>
  <Override PartName="/ppt/charts/style72.xml" ContentType="application/vnd.ms-office.chartstyle+xml"/>
  <Override PartName="/ppt/charts/colors72.xml" ContentType="application/vnd.ms-office.chartcolorstyle+xml"/>
  <Override PartName="/ppt/charts/chart75.xml" ContentType="application/vnd.openxmlformats-officedocument.drawingml.chart+xml"/>
  <Override PartName="/ppt/charts/style73.xml" ContentType="application/vnd.ms-office.chartstyle+xml"/>
  <Override PartName="/ppt/charts/colors73.xml" ContentType="application/vnd.ms-office.chartcolorstyle+xml"/>
  <Override PartName="/ppt/charts/chart76.xml" ContentType="application/vnd.openxmlformats-officedocument.drawingml.chart+xml"/>
  <Override PartName="/ppt/charts/style74.xml" ContentType="application/vnd.ms-office.chartstyle+xml"/>
  <Override PartName="/ppt/charts/colors74.xml" ContentType="application/vnd.ms-office.chartcolorstyle+xml"/>
  <Override PartName="/ppt/charts/chart77.xml" ContentType="application/vnd.openxmlformats-officedocument.drawingml.chart+xml"/>
  <Override PartName="/ppt/charts/style75.xml" ContentType="application/vnd.ms-office.chartstyle+xml"/>
  <Override PartName="/ppt/charts/colors75.xml" ContentType="application/vnd.ms-office.chartcolorstyle+xml"/>
  <Override PartName="/ppt/charts/chart78.xml" ContentType="application/vnd.openxmlformats-officedocument.drawingml.chart+xml"/>
  <Override PartName="/ppt/charts/style76.xml" ContentType="application/vnd.ms-office.chartstyle+xml"/>
  <Override PartName="/ppt/charts/colors76.xml" ContentType="application/vnd.ms-office.chartcolorstyle+xml"/>
  <Override PartName="/ppt/charts/chart79.xml" ContentType="application/vnd.openxmlformats-officedocument.drawingml.chart+xml"/>
  <Override PartName="/ppt/charts/style77.xml" ContentType="application/vnd.ms-office.chartstyle+xml"/>
  <Override PartName="/ppt/charts/colors77.xml" ContentType="application/vnd.ms-office.chartcolorstyle+xml"/>
  <Override PartName="/ppt/charts/chart80.xml" ContentType="application/vnd.openxmlformats-officedocument.drawingml.chart+xml"/>
  <Override PartName="/ppt/charts/style78.xml" ContentType="application/vnd.ms-office.chartstyle+xml"/>
  <Override PartName="/ppt/charts/colors78.xml" ContentType="application/vnd.ms-office.chartcolorstyle+xml"/>
  <Override PartName="/ppt/charts/chart81.xml" ContentType="application/vnd.openxmlformats-officedocument.drawingml.chart+xml"/>
  <Override PartName="/ppt/charts/style79.xml" ContentType="application/vnd.ms-office.chartstyle+xml"/>
  <Override PartName="/ppt/charts/colors79.xml" ContentType="application/vnd.ms-office.chartcolorstyle+xml"/>
  <Override PartName="/ppt/charts/chart82.xml" ContentType="application/vnd.openxmlformats-officedocument.drawingml.chart+xml"/>
  <Override PartName="/ppt/charts/style80.xml" ContentType="application/vnd.ms-office.chartstyle+xml"/>
  <Override PartName="/ppt/charts/colors80.xml" ContentType="application/vnd.ms-office.chartcolorstyle+xml"/>
  <Override PartName="/ppt/charts/chart83.xml" ContentType="application/vnd.openxmlformats-officedocument.drawingml.chart+xml"/>
  <Override PartName="/ppt/charts/style81.xml" ContentType="application/vnd.ms-office.chartstyle+xml"/>
  <Override PartName="/ppt/charts/colors81.xml" ContentType="application/vnd.ms-office.chartcolorstyle+xml"/>
  <Override PartName="/ppt/charts/chart84.xml" ContentType="application/vnd.openxmlformats-officedocument.drawingml.chart+xml"/>
  <Override PartName="/ppt/charts/style82.xml" ContentType="application/vnd.ms-office.chartstyle+xml"/>
  <Override PartName="/ppt/charts/colors82.xml" ContentType="application/vnd.ms-office.chartcolorstyle+xml"/>
  <Override PartName="/ppt/charts/chart85.xml" ContentType="application/vnd.openxmlformats-officedocument.drawingml.chart+xml"/>
  <Override PartName="/ppt/charts/style83.xml" ContentType="application/vnd.ms-office.chartstyle+xml"/>
  <Override PartName="/ppt/charts/colors83.xml" ContentType="application/vnd.ms-office.chartcolorstyle+xml"/>
  <Override PartName="/ppt/charts/chart86.xml" ContentType="application/vnd.openxmlformats-officedocument.drawingml.chart+xml"/>
  <Override PartName="/ppt/charts/style84.xml" ContentType="application/vnd.ms-office.chartstyle+xml"/>
  <Override PartName="/ppt/charts/colors84.xml" ContentType="application/vnd.ms-office.chartcolorstyle+xml"/>
  <Override PartName="/ppt/charts/chart87.xml" ContentType="application/vnd.openxmlformats-officedocument.drawingml.chart+xml"/>
  <Override PartName="/ppt/charts/style85.xml" ContentType="application/vnd.ms-office.chartstyle+xml"/>
  <Override PartName="/ppt/charts/colors85.xml" ContentType="application/vnd.ms-office.chartcolorstyle+xml"/>
  <Override PartName="/ppt/charts/chart88.xml" ContentType="application/vnd.openxmlformats-officedocument.drawingml.chart+xml"/>
  <Override PartName="/ppt/charts/style86.xml" ContentType="application/vnd.ms-office.chartstyle+xml"/>
  <Override PartName="/ppt/charts/colors86.xml" ContentType="application/vnd.ms-office.chartcolorstyle+xml"/>
  <Override PartName="/ppt/charts/chart89.xml" ContentType="application/vnd.openxmlformats-officedocument.drawingml.chart+xml"/>
  <Override PartName="/ppt/charts/style87.xml" ContentType="application/vnd.ms-office.chartstyle+xml"/>
  <Override PartName="/ppt/charts/colors87.xml" ContentType="application/vnd.ms-office.chartcolorstyle+xml"/>
  <Override PartName="/ppt/charts/chart90.xml" ContentType="application/vnd.openxmlformats-officedocument.drawingml.chart+xml"/>
  <Override PartName="/ppt/charts/style88.xml" ContentType="application/vnd.ms-office.chartstyle+xml"/>
  <Override PartName="/ppt/charts/colors88.xml" ContentType="application/vnd.ms-office.chartcolorstyle+xml"/>
  <Override PartName="/ppt/charts/chart91.xml" ContentType="application/vnd.openxmlformats-officedocument.drawingml.chart+xml"/>
  <Override PartName="/ppt/charts/style89.xml" ContentType="application/vnd.ms-office.chartstyle+xml"/>
  <Override PartName="/ppt/charts/colors89.xml" ContentType="application/vnd.ms-office.chartcolorstyle+xml"/>
  <Override PartName="/ppt/charts/chart92.xml" ContentType="application/vnd.openxmlformats-officedocument.drawingml.chart+xml"/>
  <Override PartName="/ppt/charts/style90.xml" ContentType="application/vnd.ms-office.chartstyle+xml"/>
  <Override PartName="/ppt/charts/colors90.xml" ContentType="application/vnd.ms-office.chartcolorstyle+xml"/>
  <Override PartName="/ppt/charts/chart93.xml" ContentType="application/vnd.openxmlformats-officedocument.drawingml.chart+xml"/>
  <Override PartName="/ppt/charts/style91.xml" ContentType="application/vnd.ms-office.chartstyle+xml"/>
  <Override PartName="/ppt/charts/colors91.xml" ContentType="application/vnd.ms-office.chartcolorstyle+xml"/>
  <Override PartName="/ppt/charts/chart94.xml" ContentType="application/vnd.openxmlformats-officedocument.drawingml.chart+xml"/>
  <Override PartName="/ppt/charts/style92.xml" ContentType="application/vnd.ms-office.chartstyle+xml"/>
  <Override PartName="/ppt/charts/colors92.xml" ContentType="application/vnd.ms-office.chartcolorstyle+xml"/>
  <Override PartName="/ppt/charts/chart95.xml" ContentType="application/vnd.openxmlformats-officedocument.drawingml.chart+xml"/>
  <Override PartName="/ppt/charts/style93.xml" ContentType="application/vnd.ms-office.chartstyle+xml"/>
  <Override PartName="/ppt/charts/colors93.xml" ContentType="application/vnd.ms-office.chartcolorstyle+xml"/>
  <Override PartName="/ppt/charts/chart96.xml" ContentType="application/vnd.openxmlformats-officedocument.drawingml.chart+xml"/>
  <Override PartName="/ppt/charts/style94.xml" ContentType="application/vnd.ms-office.chartstyle+xml"/>
  <Override PartName="/ppt/charts/colors94.xml" ContentType="application/vnd.ms-office.chartcolorstyle+xml"/>
  <Override PartName="/ppt/charts/chart97.xml" ContentType="application/vnd.openxmlformats-officedocument.drawingml.chart+xml"/>
  <Override PartName="/ppt/charts/style95.xml" ContentType="application/vnd.ms-office.chartstyle+xml"/>
  <Override PartName="/ppt/charts/colors95.xml" ContentType="application/vnd.ms-office.chartcolorstyle+xml"/>
  <Override PartName="/ppt/drawings/drawing7.xml" ContentType="application/vnd.openxmlformats-officedocument.drawingml.chartshapes+xml"/>
  <Override PartName="/ppt/charts/chart98.xml" ContentType="application/vnd.openxmlformats-officedocument.drawingml.chart+xml"/>
  <Override PartName="/ppt/charts/style96.xml" ContentType="application/vnd.ms-office.chartstyle+xml"/>
  <Override PartName="/ppt/charts/colors96.xml" ContentType="application/vnd.ms-office.chartcolorstyle+xml"/>
  <Override PartName="/ppt/charts/chart99.xml" ContentType="application/vnd.openxmlformats-officedocument.drawingml.chart+xml"/>
  <Override PartName="/ppt/charts/style97.xml" ContentType="application/vnd.ms-office.chartstyle+xml"/>
  <Override PartName="/ppt/charts/colors97.xml" ContentType="application/vnd.ms-office.chartcolorstyle+xml"/>
  <Override PartName="/ppt/charts/chart100.xml" ContentType="application/vnd.openxmlformats-officedocument.drawingml.chart+xml"/>
  <Override PartName="/ppt/charts/style98.xml" ContentType="application/vnd.ms-office.chartstyle+xml"/>
  <Override PartName="/ppt/charts/colors98.xml" ContentType="application/vnd.ms-office.chartcolorstyle+xml"/>
  <Override PartName="/ppt/drawings/drawing8.xml" ContentType="application/vnd.openxmlformats-officedocument.drawingml.chartshapes+xml"/>
  <Override PartName="/ppt/charts/chart101.xml" ContentType="application/vnd.openxmlformats-officedocument.drawingml.chart+xml"/>
  <Override PartName="/ppt/charts/style99.xml" ContentType="application/vnd.ms-office.chartstyle+xml"/>
  <Override PartName="/ppt/charts/colors99.xml" ContentType="application/vnd.ms-office.chartcolorstyle+xml"/>
  <Override PartName="/ppt/drawings/drawing9.xml" ContentType="application/vnd.openxmlformats-officedocument.drawingml.chartshapes+xml"/>
  <Override PartName="/ppt/charts/chart102.xml" ContentType="application/vnd.openxmlformats-officedocument.drawingml.chart+xml"/>
  <Override PartName="/ppt/charts/style100.xml" ContentType="application/vnd.ms-office.chartstyle+xml"/>
  <Override PartName="/ppt/charts/colors100.xml" ContentType="application/vnd.ms-office.chartcolorstyle+xml"/>
  <Override PartName="/ppt/charts/chart103.xml" ContentType="application/vnd.openxmlformats-officedocument.drawingml.chart+xml"/>
  <Override PartName="/ppt/charts/style101.xml" ContentType="application/vnd.ms-office.chartstyle+xml"/>
  <Override PartName="/ppt/charts/colors101.xml" ContentType="application/vnd.ms-office.chartcolorstyle+xml"/>
  <Override PartName="/ppt/charts/chart104.xml" ContentType="application/vnd.openxmlformats-officedocument.drawingml.chart+xml"/>
  <Override PartName="/ppt/charts/style102.xml" ContentType="application/vnd.ms-office.chartstyle+xml"/>
  <Override PartName="/ppt/charts/colors102.xml" ContentType="application/vnd.ms-office.chartcolorstyle+xml"/>
  <Override PartName="/ppt/charts/chart105.xml" ContentType="application/vnd.openxmlformats-officedocument.drawingml.chart+xml"/>
  <Override PartName="/ppt/charts/style103.xml" ContentType="application/vnd.ms-office.chartstyle+xml"/>
  <Override PartName="/ppt/charts/colors103.xml" ContentType="application/vnd.ms-office.chartcolorstyle+xml"/>
  <Override PartName="/ppt/charts/chart106.xml" ContentType="application/vnd.openxmlformats-officedocument.drawingml.chart+xml"/>
  <Override PartName="/ppt/charts/style104.xml" ContentType="application/vnd.ms-office.chartstyle+xml"/>
  <Override PartName="/ppt/charts/colors104.xml" ContentType="application/vnd.ms-office.chartcolorstyle+xml"/>
  <Override PartName="/ppt/charts/chart107.xml" ContentType="application/vnd.openxmlformats-officedocument.drawingml.chart+xml"/>
  <Override PartName="/ppt/charts/style105.xml" ContentType="application/vnd.ms-office.chartstyle+xml"/>
  <Override PartName="/ppt/charts/colors10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292" r:id="rId3"/>
    <p:sldId id="294" r:id="rId4"/>
    <p:sldId id="295" r:id="rId5"/>
    <p:sldId id="297" r:id="rId6"/>
    <p:sldId id="298" r:id="rId7"/>
    <p:sldId id="299" r:id="rId8"/>
    <p:sldId id="300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  <p:sldId id="316" r:id="rId24"/>
    <p:sldId id="326" r:id="rId25"/>
    <p:sldId id="327" r:id="rId26"/>
    <p:sldId id="293" r:id="rId27"/>
    <p:sldId id="257" r:id="rId28"/>
    <p:sldId id="258" r:id="rId29"/>
    <p:sldId id="259" r:id="rId30"/>
    <p:sldId id="260" r:id="rId31"/>
    <p:sldId id="270" r:id="rId32"/>
    <p:sldId id="271" r:id="rId33"/>
    <p:sldId id="272" r:id="rId34"/>
    <p:sldId id="273" r:id="rId35"/>
    <p:sldId id="274" r:id="rId36"/>
    <p:sldId id="275" r:id="rId37"/>
    <p:sldId id="276" r:id="rId38"/>
    <p:sldId id="277" r:id="rId39"/>
    <p:sldId id="278" r:id="rId40"/>
    <p:sldId id="279" r:id="rId41"/>
    <p:sldId id="280" r:id="rId42"/>
    <p:sldId id="281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291" r:id="rId53"/>
    <p:sldId id="320" r:id="rId54"/>
    <p:sldId id="322" r:id="rId55"/>
    <p:sldId id="324" r:id="rId56"/>
    <p:sldId id="323" r:id="rId5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3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78" autoAdjust="0"/>
    <p:restoredTop sz="94660"/>
  </p:normalViewPr>
  <p:slideViewPr>
    <p:cSldViewPr snapToGrid="0">
      <p:cViewPr varScale="1">
        <p:scale>
          <a:sx n="82" d="100"/>
          <a:sy n="82" d="100"/>
        </p:scale>
        <p:origin x="-24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7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8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9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0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1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2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3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4.xlsx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2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5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6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7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8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19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0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1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2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3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4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5.xlsx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6.xlsx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7.xlsx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8.xlsx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29.xlsx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0.xlsx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1.xlsx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2.xlsx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3.xlsx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_rels/chart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4.xlsx"/><Relationship Id="rId2" Type="http://schemas.microsoft.com/office/2011/relationships/chartColorStyle" Target="colors36.xml"/><Relationship Id="rId1" Type="http://schemas.microsoft.com/office/2011/relationships/chartStyle" Target="style36.xml"/></Relationships>
</file>

<file path=ppt/charts/_rels/chart3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5.xlsx"/><Relationship Id="rId2" Type="http://schemas.microsoft.com/office/2011/relationships/chartColorStyle" Target="colors37.xml"/><Relationship Id="rId1" Type="http://schemas.microsoft.com/office/2011/relationships/chartStyle" Target="style37.xml"/></Relationships>
</file>

<file path=ppt/charts/_rels/chart3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6.xlsx"/><Relationship Id="rId2" Type="http://schemas.microsoft.com/office/2011/relationships/chartColorStyle" Target="colors38.xml"/><Relationship Id="rId1" Type="http://schemas.microsoft.com/office/2011/relationships/chartStyle" Target="style38.xm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7.xlsx"/><Relationship Id="rId2" Type="http://schemas.microsoft.com/office/2011/relationships/chartColorStyle" Target="colors39.xml"/><Relationship Id="rId1" Type="http://schemas.microsoft.com/office/2011/relationships/chartStyle" Target="style39.xml"/><Relationship Id="rId4" Type="http://schemas.openxmlformats.org/officeDocument/2006/relationships/chartUserShapes" Target="../drawings/drawing3.xml"/></Relationships>
</file>

<file path=ppt/charts/_rels/chart4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8.xlsx"/><Relationship Id="rId2" Type="http://schemas.microsoft.com/office/2011/relationships/chartColorStyle" Target="colors40.xml"/><Relationship Id="rId1" Type="http://schemas.microsoft.com/office/2011/relationships/chartStyle" Target="style40.xml"/></Relationships>
</file>

<file path=ppt/charts/_rels/chart4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39.xlsx"/><Relationship Id="rId2" Type="http://schemas.microsoft.com/office/2011/relationships/chartColorStyle" Target="colors41.xml"/><Relationship Id="rId1" Type="http://schemas.microsoft.com/office/2011/relationships/chartStyle" Target="style41.xml"/></Relationships>
</file>

<file path=ppt/charts/_rels/chart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0.xlsx"/><Relationship Id="rId2" Type="http://schemas.microsoft.com/office/2011/relationships/chartColorStyle" Target="colors42.xml"/><Relationship Id="rId1" Type="http://schemas.microsoft.com/office/2011/relationships/chartStyle" Target="style42.xml"/></Relationships>
</file>

<file path=ppt/charts/_rels/chart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1.xlsx"/><Relationship Id="rId2" Type="http://schemas.microsoft.com/office/2011/relationships/chartColorStyle" Target="colors43.xml"/><Relationship Id="rId1" Type="http://schemas.microsoft.com/office/2011/relationships/chartStyle" Target="style43.xml"/></Relationships>
</file>

<file path=ppt/charts/_rels/chart4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2.xlsx"/><Relationship Id="rId2" Type="http://schemas.microsoft.com/office/2011/relationships/chartColorStyle" Target="colors44.xml"/><Relationship Id="rId1" Type="http://schemas.microsoft.com/office/2011/relationships/chartStyle" Target="style44.xml"/></Relationships>
</file>

<file path=ppt/charts/_rels/chart4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3.xlsx"/><Relationship Id="rId2" Type="http://schemas.microsoft.com/office/2011/relationships/chartColorStyle" Target="colors45.xml"/><Relationship Id="rId1" Type="http://schemas.microsoft.com/office/2011/relationships/chartStyle" Target="style45.xm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4.xlsx"/><Relationship Id="rId2" Type="http://schemas.microsoft.com/office/2011/relationships/chartColorStyle" Target="colors46.xml"/><Relationship Id="rId1" Type="http://schemas.microsoft.com/office/2011/relationships/chartStyle" Target="style46.xml"/></Relationships>
</file>

<file path=ppt/charts/_rels/chart4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47.xml"/><Relationship Id="rId1" Type="http://schemas.microsoft.com/office/2011/relationships/chartStyle" Target="style47.xml"/></Relationships>
</file>

<file path=ppt/charts/_rels/chart49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48.xml"/><Relationship Id="rId1" Type="http://schemas.microsoft.com/office/2011/relationships/chartStyle" Target="style48.xml"/></Relationships>
</file>

<file path=ppt/charts/_rels/chart50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49.xml"/><Relationship Id="rId1" Type="http://schemas.microsoft.com/office/2011/relationships/chartStyle" Target="style49.xml"/></Relationships>
</file>

<file path=ppt/charts/_rels/chart5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5.xlsx"/><Relationship Id="rId2" Type="http://schemas.microsoft.com/office/2011/relationships/chartColorStyle" Target="colors50.xml"/><Relationship Id="rId1" Type="http://schemas.microsoft.com/office/2011/relationships/chartStyle" Target="style50.xml"/></Relationships>
</file>

<file path=ppt/charts/_rels/chart5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51.xml"/><Relationship Id="rId1" Type="http://schemas.microsoft.com/office/2011/relationships/chartStyle" Target="style51.xml"/></Relationships>
</file>

<file path=ppt/charts/_rels/chart5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52.xml"/><Relationship Id="rId1" Type="http://schemas.microsoft.com/office/2011/relationships/chartStyle" Target="style52.xml"/></Relationships>
</file>

<file path=ppt/charts/_rels/chart5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6.xlsx"/><Relationship Id="rId2" Type="http://schemas.microsoft.com/office/2011/relationships/chartColorStyle" Target="colors53.xml"/><Relationship Id="rId1" Type="http://schemas.microsoft.com/office/2011/relationships/chartStyle" Target="style53.xml"/></Relationships>
</file>

<file path=ppt/charts/_rels/chart5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54.xml"/><Relationship Id="rId1" Type="http://schemas.microsoft.com/office/2011/relationships/chartStyle" Target="style54.xml"/></Relationships>
</file>

<file path=ppt/charts/_rels/chart5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55.xml"/><Relationship Id="rId1" Type="http://schemas.microsoft.com/office/2011/relationships/chartStyle" Target="style55.xm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7.xlsx"/><Relationship Id="rId2" Type="http://schemas.microsoft.com/office/2011/relationships/chartColorStyle" Target="colors56.xml"/><Relationship Id="rId1" Type="http://schemas.microsoft.com/office/2011/relationships/chartStyle" Target="style56.xml"/></Relationships>
</file>

<file path=ppt/charts/_rels/chart5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57.xml"/><Relationship Id="rId1" Type="http://schemas.microsoft.com/office/2011/relationships/chartStyle" Target="style57.xml"/></Relationships>
</file>

<file path=ppt/charts/_rels/chart59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58.xml"/><Relationship Id="rId1" Type="http://schemas.microsoft.com/office/2011/relationships/chartStyle" Target="style58.xml"/><Relationship Id="rId4" Type="http://schemas.openxmlformats.org/officeDocument/2006/relationships/chartUserShapes" Target="../drawings/drawing4.xml"/></Relationships>
</file>

<file path=ppt/charts/_rels/chart6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8.xlsx"/><Relationship Id="rId2" Type="http://schemas.microsoft.com/office/2011/relationships/chartColorStyle" Target="colors59.xml"/><Relationship Id="rId1" Type="http://schemas.microsoft.com/office/2011/relationships/chartStyle" Target="style59.xml"/></Relationships>
</file>

<file path=ppt/charts/_rels/chart6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60.xml"/><Relationship Id="rId1" Type="http://schemas.microsoft.com/office/2011/relationships/chartStyle" Target="style60.xml"/><Relationship Id="rId4" Type="http://schemas.openxmlformats.org/officeDocument/2006/relationships/chartUserShapes" Target="../drawings/drawing5.xml"/></Relationships>
</file>

<file path=ppt/charts/_rels/chart6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61.xml"/><Relationship Id="rId1" Type="http://schemas.microsoft.com/office/2011/relationships/chartStyle" Target="style61.xml"/></Relationships>
</file>

<file path=ppt/charts/_rels/chart6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49.xlsx"/><Relationship Id="rId2" Type="http://schemas.microsoft.com/office/2011/relationships/chartColorStyle" Target="colors62.xml"/><Relationship Id="rId1" Type="http://schemas.microsoft.com/office/2011/relationships/chartStyle" Target="style62.xml"/></Relationships>
</file>

<file path=ppt/charts/_rels/chart6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63.xml"/><Relationship Id="rId1" Type="http://schemas.microsoft.com/office/2011/relationships/chartStyle" Target="style63.xml"/></Relationships>
</file>

<file path=ppt/charts/_rels/chart6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64.xml"/><Relationship Id="rId1" Type="http://schemas.microsoft.com/office/2011/relationships/chartStyle" Target="style64.xml"/></Relationships>
</file>

<file path=ppt/charts/_rels/chart6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0.xlsx"/><Relationship Id="rId2" Type="http://schemas.microsoft.com/office/2011/relationships/chartColorStyle" Target="colors65.xml"/><Relationship Id="rId1" Type="http://schemas.microsoft.com/office/2011/relationships/chartStyle" Target="style65.xml"/></Relationships>
</file>

<file path=ppt/charts/_rels/chart6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1.xlsx"/><Relationship Id="rId2" Type="http://schemas.microsoft.com/office/2011/relationships/chartColorStyle" Target="colors66.xml"/><Relationship Id="rId1" Type="http://schemas.microsoft.com/office/2011/relationships/chartStyle" Target="style66.xml"/></Relationships>
</file>

<file path=ppt/charts/_rels/chart6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67.xml"/><Relationship Id="rId1" Type="http://schemas.microsoft.com/office/2011/relationships/chartStyle" Target="style67.xml"/></Relationships>
</file>

<file path=ppt/charts/_rels/chart69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68.xml"/><Relationship Id="rId1" Type="http://schemas.microsoft.com/office/2011/relationships/chartStyle" Target="style68.xml"/></Relationships>
</file>

<file path=ppt/charts/_rels/chart7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2.xlsx"/><Relationship Id="rId2" Type="http://schemas.microsoft.com/office/2011/relationships/chartColorStyle" Target="colors69.xml"/><Relationship Id="rId1" Type="http://schemas.microsoft.com/office/2011/relationships/chartStyle" Target="style69.xm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/Relationships>
</file>

<file path=ppt/charts/_rels/chart7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0.xml"/><Relationship Id="rId1" Type="http://schemas.microsoft.com/office/2011/relationships/chartStyle" Target="style70.xml"/></Relationships>
</file>

<file path=ppt/charts/_rels/chart7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1.xml"/><Relationship Id="rId1" Type="http://schemas.microsoft.com/office/2011/relationships/chartStyle" Target="style71.xml"/><Relationship Id="rId4" Type="http://schemas.openxmlformats.org/officeDocument/2006/relationships/chartUserShapes" Target="../drawings/drawing6.xml"/></Relationships>
</file>

<file path=ppt/charts/_rels/chart7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2.xml"/><Relationship Id="rId1" Type="http://schemas.microsoft.com/office/2011/relationships/chartStyle" Target="style72.xml"/></Relationships>
</file>

<file path=ppt/charts/_rels/chart7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3.xlsx"/><Relationship Id="rId2" Type="http://schemas.microsoft.com/office/2011/relationships/chartColorStyle" Target="colors73.xml"/><Relationship Id="rId1" Type="http://schemas.microsoft.com/office/2011/relationships/chartStyle" Target="style73.xml"/></Relationships>
</file>

<file path=ppt/charts/_rels/chart7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4.xlsx"/><Relationship Id="rId2" Type="http://schemas.microsoft.com/office/2011/relationships/chartColorStyle" Target="colors74.xml"/><Relationship Id="rId1" Type="http://schemas.microsoft.com/office/2011/relationships/chartStyle" Target="style74.xml"/></Relationships>
</file>

<file path=ppt/charts/_rels/chart77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5.xml"/><Relationship Id="rId1" Type="http://schemas.microsoft.com/office/2011/relationships/chartStyle" Target="style75.xml"/></Relationships>
</file>

<file path=ppt/charts/_rels/chart7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6.xml"/><Relationship Id="rId1" Type="http://schemas.microsoft.com/office/2011/relationships/chartStyle" Target="style76.xml"/></Relationships>
</file>

<file path=ppt/charts/_rels/chart7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5.xlsx"/><Relationship Id="rId2" Type="http://schemas.microsoft.com/office/2011/relationships/chartColorStyle" Target="colors77.xml"/><Relationship Id="rId1" Type="http://schemas.microsoft.com/office/2011/relationships/chartStyle" Target="style77.xml"/></Relationships>
</file>

<file path=ppt/charts/_rels/chart80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8.xml"/><Relationship Id="rId1" Type="http://schemas.microsoft.com/office/2011/relationships/chartStyle" Target="style78.xml"/></Relationships>
</file>

<file path=ppt/charts/_rels/chart8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79.xml"/><Relationship Id="rId1" Type="http://schemas.microsoft.com/office/2011/relationships/chartStyle" Target="style79.xml"/></Relationships>
</file>

<file path=ppt/charts/_rels/chart8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6.xlsx"/><Relationship Id="rId2" Type="http://schemas.microsoft.com/office/2011/relationships/chartColorStyle" Target="colors80.xml"/><Relationship Id="rId1" Type="http://schemas.microsoft.com/office/2011/relationships/chartStyle" Target="style80.xml"/></Relationships>
</file>

<file path=ppt/charts/_rels/chart83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1.xml"/><Relationship Id="rId1" Type="http://schemas.microsoft.com/office/2011/relationships/chartStyle" Target="style81.xml"/></Relationships>
</file>

<file path=ppt/charts/_rels/chart8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2.xml"/><Relationship Id="rId1" Type="http://schemas.microsoft.com/office/2011/relationships/chartStyle" Target="style82.xml"/></Relationships>
</file>

<file path=ppt/charts/_rels/chart8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7.xlsx"/><Relationship Id="rId2" Type="http://schemas.microsoft.com/office/2011/relationships/chartColorStyle" Target="colors83.xml"/><Relationship Id="rId1" Type="http://schemas.microsoft.com/office/2011/relationships/chartStyle" Target="style83.xml"/></Relationships>
</file>

<file path=ppt/charts/_rels/chart86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4.xml"/><Relationship Id="rId1" Type="http://schemas.microsoft.com/office/2011/relationships/chartStyle" Target="style84.xml"/></Relationships>
</file>

<file path=ppt/charts/_rels/chart87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5.xml"/><Relationship Id="rId1" Type="http://schemas.microsoft.com/office/2011/relationships/chartStyle" Target="style85.xml"/></Relationships>
</file>

<file path=ppt/charts/_rels/chart8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6.xml"/><Relationship Id="rId1" Type="http://schemas.microsoft.com/office/2011/relationships/chartStyle" Target="style86.xml"/></Relationships>
</file>

<file path=ppt/charts/_rels/chart89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7.xml"/><Relationship Id="rId1" Type="http://schemas.microsoft.com/office/2011/relationships/chartStyle" Target="style87.xml"/></Relationships>
</file>

<file path=ppt/charts/_rels/chart9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8.xlsx"/><Relationship Id="rId2" Type="http://schemas.microsoft.com/office/2011/relationships/chartColorStyle" Target="colors88.xml"/><Relationship Id="rId1" Type="http://schemas.microsoft.com/office/2011/relationships/chartStyle" Target="style88.xml"/></Relationships>
</file>

<file path=ppt/charts/_rels/chart9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89.xml"/><Relationship Id="rId1" Type="http://schemas.microsoft.com/office/2011/relationships/chartStyle" Target="style89.xml"/></Relationships>
</file>

<file path=ppt/charts/_rels/chart92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0.xml"/><Relationship Id="rId1" Type="http://schemas.microsoft.com/office/2011/relationships/chartStyle" Target="style90.xml"/></Relationships>
</file>

<file path=ppt/charts/_rels/chart9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59.xlsx"/><Relationship Id="rId2" Type="http://schemas.microsoft.com/office/2011/relationships/chartColorStyle" Target="colors91.xml"/><Relationship Id="rId1" Type="http://schemas.microsoft.com/office/2011/relationships/chartStyle" Target="style91.xml"/></Relationships>
</file>

<file path=ppt/charts/_rels/chart94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2.xml"/><Relationship Id="rId1" Type="http://schemas.microsoft.com/office/2011/relationships/chartStyle" Target="style92.xml"/></Relationships>
</file>

<file path=ppt/charts/_rels/chart95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3.xml"/><Relationship Id="rId1" Type="http://schemas.microsoft.com/office/2011/relationships/chartStyle" Target="style93.xml"/></Relationships>
</file>

<file path=ppt/charts/_rels/chart9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0.xlsx"/><Relationship Id="rId2" Type="http://schemas.microsoft.com/office/2011/relationships/chartColorStyle" Target="colors94.xml"/><Relationship Id="rId1" Type="http://schemas.microsoft.com/office/2011/relationships/chartStyle" Target="style94.xml"/></Relationships>
</file>

<file path=ppt/charts/_rels/chart97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5.xml"/><Relationship Id="rId1" Type="http://schemas.microsoft.com/office/2011/relationships/chartStyle" Target="style95.xml"/><Relationship Id="rId4" Type="http://schemas.openxmlformats.org/officeDocument/2006/relationships/chartUserShapes" Target="../drawings/drawing7.xml"/></Relationships>
</file>

<file path=ppt/charts/_rels/chart98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6.xml"/><Relationship Id="rId1" Type="http://schemas.microsoft.com/office/2011/relationships/chartStyle" Target="style96.xml"/></Relationships>
</file>

<file path=ppt/charts/_rels/chart9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1.xlsx"/><Relationship Id="rId2" Type="http://schemas.microsoft.com/office/2011/relationships/chartColorStyle" Target="colors97.xml"/><Relationship Id="rId1" Type="http://schemas.microsoft.com/office/2011/relationships/chartStyle" Target="style97.xml"/></Relationships>
</file>

<file path=ppt/charts/_rels/chart100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8.xml"/><Relationship Id="rId1" Type="http://schemas.microsoft.com/office/2011/relationships/chartStyle" Target="style98.xml"/><Relationship Id="rId4" Type="http://schemas.openxmlformats.org/officeDocument/2006/relationships/chartUserShapes" Target="../drawings/drawing8.xml"/></Relationships>
</file>

<file path=ppt/charts/_rels/chart101.xml.rels><?xml version="1.0" encoding="UTF-8" standalone="yes"?>
<Relationships xmlns="http://schemas.openxmlformats.org/package/2006/relationships"><Relationship Id="rId3" Type="http://schemas.openxmlformats.org/officeDocument/2006/relationships/oleObject" Target="file:///\\netapp-prod.ad.u-ga.fr\partage\Services\IM2AG\Service-Formation\LAURENCE\Laurence\Lucas%20travail\Extraction%202017-2018%20par%20parcours%20(R&#233;cup&#233;r&#233;).xlsx" TargetMode="External"/><Relationship Id="rId2" Type="http://schemas.microsoft.com/office/2011/relationships/chartColorStyle" Target="colors99.xml"/><Relationship Id="rId1" Type="http://schemas.microsoft.com/office/2011/relationships/chartStyle" Target="style99.xml"/><Relationship Id="rId4" Type="http://schemas.openxmlformats.org/officeDocument/2006/relationships/chartUserShapes" Target="../drawings/drawing9.xml"/></Relationships>
</file>

<file path=ppt/charts/_rels/chart10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2.xlsx"/><Relationship Id="rId2" Type="http://schemas.microsoft.com/office/2011/relationships/chartColorStyle" Target="colors100.xml"/><Relationship Id="rId1" Type="http://schemas.microsoft.com/office/2011/relationships/chartStyle" Target="style100.xml"/></Relationships>
</file>

<file path=ppt/charts/_rels/chart10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3.xlsx"/><Relationship Id="rId2" Type="http://schemas.microsoft.com/office/2011/relationships/chartColorStyle" Target="colors101.xml"/><Relationship Id="rId1" Type="http://schemas.microsoft.com/office/2011/relationships/chartStyle" Target="style101.xml"/></Relationships>
</file>

<file path=ppt/charts/_rels/chart10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4.xlsx"/><Relationship Id="rId2" Type="http://schemas.microsoft.com/office/2011/relationships/chartColorStyle" Target="colors102.xml"/><Relationship Id="rId1" Type="http://schemas.microsoft.com/office/2011/relationships/chartStyle" Target="style102.xml"/></Relationships>
</file>

<file path=ppt/charts/_rels/chart10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5.xlsx"/><Relationship Id="rId2" Type="http://schemas.microsoft.com/office/2011/relationships/chartColorStyle" Target="colors103.xml"/><Relationship Id="rId1" Type="http://schemas.microsoft.com/office/2011/relationships/chartStyle" Target="style103.xml"/></Relationships>
</file>

<file path=ppt/charts/_rels/chart10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6.xlsx"/><Relationship Id="rId2" Type="http://schemas.microsoft.com/office/2011/relationships/chartColorStyle" Target="colors104.xml"/><Relationship Id="rId1" Type="http://schemas.microsoft.com/office/2011/relationships/chartStyle" Target="style104.xml"/></Relationships>
</file>

<file path=ppt/charts/_rels/chart10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euille_de_calcul_Microsoft_Excel67.xlsx"/><Relationship Id="rId2" Type="http://schemas.microsoft.com/office/2011/relationships/chartColorStyle" Target="colors105.xml"/><Relationship Id="rId1" Type="http://schemas.microsoft.com/office/2011/relationships/chartStyle" Target="style10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Rapport Laboratoire/Entreprise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</a:t>
            </a:r>
            <a:r>
              <a:rPr lang="en-US" sz="1600" dirty="0" err="1">
                <a:solidFill>
                  <a:schemeClr val="tx1"/>
                </a:solidFill>
              </a:rPr>
              <a:t>Laboratoire</a:t>
            </a:r>
            <a:r>
              <a:rPr lang="en-US" sz="1600" dirty="0">
                <a:solidFill>
                  <a:schemeClr val="tx1"/>
                </a:solidFill>
              </a:rPr>
              <a:t>/ </a:t>
            </a:r>
            <a:r>
              <a:rPr lang="en-US" sz="1600" dirty="0" err="1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039-4259-8D0D-5DA1E066430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039-4259-8D0D-5DA1E06643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039-4259-8D0D-5DA1E06643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039-4259-8D0D-5DA1E0664307}"/>
              </c:ext>
            </c:extLst>
          </c:dPt>
          <c:dLbls>
            <c:dLbl>
              <c:idx val="0"/>
              <c:layout>
                <c:manualLayout>
                  <c:x val="1.1759259259259259E-2"/>
                  <c:y val="7.05555555555555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039-4259-8D0D-5DA1E066430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9039-4259-8D0D-5DA1E066430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9039-4259-8D0D-5DA1E066430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9039-4259-8D0D-5DA1E06643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39-4259-8D0D-5DA1E066430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96B-4522-903D-3EA61E2B531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596B-4522-903D-3EA61E2B531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96B-4522-903D-3EA61E2B531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596B-4522-903D-3EA61E2B5317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52296296296291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96B-4522-903D-3EA61E2B531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596B-4522-903D-3EA61E2B5317}"/>
                </c:ext>
              </c:extLst>
            </c:dLbl>
            <c:dLbl>
              <c:idx val="2"/>
              <c:layout>
                <c:manualLayout>
                  <c:x val="-7.0555555555555987E-3"/>
                  <c:y val="1.17592592592592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96B-4522-903D-3EA61E2B5317}"/>
                </c:ext>
              </c:extLst>
            </c:dLbl>
            <c:dLbl>
              <c:idx val="3"/>
              <c:layout>
                <c:manualLayout>
                  <c:x val="9.407407407407321E-3"/>
                  <c:y val="2.74382716049382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96B-4522-903D-3EA61E2B531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24</c:v>
                </c:pt>
                <c:pt idx="1">
                  <c:v>11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6B-4522-903D-3EA61E2B531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1DD-4BEB-BB36-8F037C6FD34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1DD-4BEB-BB36-8F037C6FD34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1DD-4BEB-BB36-8F037C6FD34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1DD-4BEB-BB36-8F037C6FD34F}"/>
              </c:ext>
            </c:extLst>
          </c:dPt>
          <c:dLbls>
            <c:dLbl>
              <c:idx val="0"/>
              <c:layout>
                <c:manualLayout>
                  <c:x val="-7.7611111111111117E-2"/>
                  <c:y val="-8.6234567901234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1DD-4BEB-BB36-8F037C6FD34F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1DD-4BEB-BB36-8F037C6FD34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71DD-4BEB-BB36-8F037C6FD34F}"/>
                </c:ext>
              </c:extLst>
            </c:dLbl>
            <c:dLbl>
              <c:idx val="3"/>
              <c:layout>
                <c:manualLayout>
                  <c:x val="-1.4111111111111111E-2"/>
                  <c:y val="-0.172469135802469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1DD-4BEB-BB36-8F037C6FD3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12</c:v>
                </c:pt>
                <c:pt idx="1">
                  <c:v>7</c:v>
                </c:pt>
                <c:pt idx="2">
                  <c:v>4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1DD-4BEB-BB36-8F037C6FD34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D14-4F15-AC0B-74DD0D5538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D14-4F15-AC0B-74DD0D5538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D14-4F15-AC0B-74DD0D5538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D14-4F15-AC0B-74DD0D5538FC}"/>
              </c:ext>
            </c:extLst>
          </c:dPt>
          <c:dLbls>
            <c:dLbl>
              <c:idx val="0"/>
              <c:layout>
                <c:manualLayout>
                  <c:x val="-3.2925925925926011E-2"/>
                  <c:y val="-0.423333333333333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D14-4F15-AC0B-74DD0D5538F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D14-4F15-AC0B-74DD0D5538F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AD14-4F15-AC0B-74DD0D5538FC}"/>
                </c:ext>
              </c:extLst>
            </c:dLbl>
            <c:dLbl>
              <c:idx val="3"/>
              <c:layout>
                <c:manualLayout>
                  <c:x val="-1.4111111111111111E-2"/>
                  <c:y val="-0.172469135802469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D14-4F15-AC0B-74DD0D5538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Très petite</c:v>
                </c:pt>
                <c:pt idx="1">
                  <c:v>Petite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14-4F15-AC0B-74DD0D5538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55BA-48CB-B78F-752F8C4757C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5BA-48CB-B78F-752F8C4757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55BA-48CB-B78F-752F8C4757C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5BA-48CB-B78F-752F8C4757C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55BA-48CB-B78F-752F8C4757C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55BA-48CB-B78F-752F8C4757C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55BA-48CB-B78F-752F8C4757C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55BA-48CB-B78F-752F8C4757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FC-487B-8DD9-105C5155341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AF4-4E06-A74D-5582A1DD08F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AF4-4E06-A74D-5582A1DD08F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BCA6-4F43-A969-4B18DE627AB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CA6-4F43-A969-4B18DE627AB7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AF4-4E06-A74D-5582A1DD08F0}"/>
                </c:ext>
              </c:extLst>
            </c:dLbl>
            <c:dLbl>
              <c:idx val="1"/>
              <c:layout>
                <c:manualLayout>
                  <c:x val="-1.8814722222222222E-2"/>
                  <c:y val="-1.17592592592592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663583333333333"/>
                      <c:h val="0.24141759259259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BAF4-4E06-A74D-5582A1DD08F0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CA6-4F43-A969-4B18DE627AB7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CA6-4F43-A969-4B18DE627A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F4-4E06-A74D-5582A1DD08F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5A7-4F26-A0A2-10EE3F17EF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5A7-4F26-A0A2-10EE3F17EF2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5A7-4F26-A0A2-10EE3F17EF2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5A7-4F26-A0A2-10EE3F17EF23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5A7-4F26-A0A2-10EE3F17EF23}"/>
                </c:ext>
              </c:extLst>
            </c:dLbl>
            <c:dLbl>
              <c:idx val="1"/>
              <c:layout>
                <c:manualLayout>
                  <c:x val="0.11759259259259251"/>
                  <c:y val="-3.919753086419753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5A7-4F26-A0A2-10EE3F17EF2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5A7-4F26-A0A2-10EE3F17EF23}"/>
                </c:ext>
              </c:extLst>
            </c:dLbl>
            <c:dLbl>
              <c:idx val="3"/>
              <c:layout>
                <c:manualLayout>
                  <c:x val="1.1759259259259216E-2"/>
                  <c:y val="2.327006172839506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5A7-4F26-A0A2-10EE3F17EF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A7-4F26-A0A2-10EE3F17EF2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9CC-4EDD-BCC8-634D4BB127D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9CC-4EDD-BCC8-634D4BB127D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9CC-4EDD-BCC8-634D4BB127D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9CC-4EDD-BCC8-634D4BB127D7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CC-4EDD-BCC8-634D4BB127D7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9CC-4EDD-BCC8-634D4BB127D7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CC-4EDD-BCC8-634D4BB127D7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CC-4EDD-BCC8-634D4BB127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7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CC-4EDD-BCC8-634D4BB127D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0A-429F-85AA-1F56E8FD3B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00A-429F-85AA-1F56E8FD3B7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600A-429F-85AA-1F56E8FD3B7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0A-429F-85AA-1F56E8FD3B73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131925925925929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00A-429F-85AA-1F56E8FD3B73}"/>
                </c:ext>
              </c:extLst>
            </c:dLbl>
            <c:dLbl>
              <c:idx val="1"/>
              <c:layout>
                <c:manualLayout>
                  <c:x val="7.0555555555555554E-3"/>
                  <c:y val="3.52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00A-429F-85AA-1F56E8FD3B7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600A-429F-85AA-1F56E8FD3B73}"/>
                </c:ext>
              </c:extLst>
            </c:dLbl>
            <c:dLbl>
              <c:idx val="3"/>
              <c:layout>
                <c:manualLayout>
                  <c:x val="2.3518518518518477E-2"/>
                  <c:y val="7.83950617283950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600A-429F-85AA-1F56E8FD3B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13</c:v>
                </c:pt>
                <c:pt idx="1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0A-429F-85AA-1F56E8FD3B7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31-400B-8063-5108D71D5E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31-400B-8063-5108D71D5E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D31-400B-8063-5108D71D5E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D31-400B-8063-5108D71D5EC7}"/>
              </c:ext>
            </c:extLst>
          </c:dPt>
          <c:dLbls>
            <c:dLbl>
              <c:idx val="0"/>
              <c:layout>
                <c:manualLayout>
                  <c:x val="-1.4111111111111111E-2"/>
                  <c:y val="2.57419753086419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D31-400B-8063-5108D71D5EC7}"/>
                </c:ext>
              </c:extLst>
            </c:dLbl>
            <c:dLbl>
              <c:idx val="1"/>
              <c:layout>
                <c:manualLayout>
                  <c:x val="-2.8984078383902561E-3"/>
                  <c:y val="2.68537643374256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D31-400B-8063-5108D71D5EC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D31-400B-8063-5108D71D5EC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D31-400B-8063-5108D71D5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31-400B-8063-5108D71D5EC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E8E-4EA1-939C-3DC3F19FBB3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E8E-4EA1-939C-3DC3F19FBB3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E8E-4EA1-939C-3DC3F19FBB3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E8E-4EA1-939C-3DC3F19FBB30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E8E-4EA1-939C-3DC3F19FBB30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E8E-4EA1-939C-3DC3F19FBB30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E8E-4EA1-939C-3DC3F19FBB30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E8E-4EA1-939C-3DC3F19FBB3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8E-4EA1-939C-3DC3F19FBB3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560-4B35-911C-505967A375B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560-4B35-911C-505967A375B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560-4B35-911C-505967A375B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560-4B35-911C-505967A375B7}"/>
              </c:ext>
            </c:extLst>
          </c:dPt>
          <c:dLbls>
            <c:dLbl>
              <c:idx val="0"/>
              <c:layout>
                <c:manualLayout>
                  <c:x val="0.24459259259259258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620148148148149"/>
                      <c:h val="0.24141759259259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3560-4B35-911C-505967A375B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3560-4B35-911C-505967A375B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560-4B35-911C-505967A375B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560-4B35-911C-505967A375B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60-4B35-911C-505967A375B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18C-41D1-A0B9-BFA6E78D64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18C-41D1-A0B9-BFA6E78D64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18C-41D1-A0B9-BFA6E78D64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18C-41D1-A0B9-BFA6E78D64D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18C-41D1-A0B9-BFA6E78D64D4}"/>
                </c:ext>
              </c:extLst>
            </c:dLbl>
            <c:dLbl>
              <c:idx val="1"/>
              <c:layout>
                <c:manualLayout>
                  <c:x val="-1.6861296296296298E-2"/>
                  <c:y val="4.024691358024683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18C-41D1-A0B9-BFA6E78D64D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18C-41D1-A0B9-BFA6E78D64D4}"/>
                </c:ext>
              </c:extLst>
            </c:dLbl>
            <c:dLbl>
              <c:idx val="3"/>
              <c:layout>
                <c:manualLayout>
                  <c:x val="0.26238883892411724"/>
                  <c:y val="-2.77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18C-41D1-A0B9-BFA6E78D64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Très petite</c:v>
                </c:pt>
                <c:pt idx="1">
                  <c:v>Petite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8C-41D1-A0B9-BFA6E78D64D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9F9-4560-A01A-E58F8969C0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9F9-4560-A01A-E58F8969C0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9F9-4560-A01A-E58F8969C0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9F9-4560-A01A-E58F8969C09C}"/>
              </c:ext>
            </c:extLst>
          </c:dPt>
          <c:dLbls>
            <c:dLbl>
              <c:idx val="0"/>
              <c:layout>
                <c:manualLayout>
                  <c:x val="5.8796296296296298E-2"/>
                  <c:y val="-6.27160493827160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9F9-4560-A01A-E58F8969C09C}"/>
                </c:ext>
              </c:extLst>
            </c:dLbl>
            <c:dLbl>
              <c:idx val="1"/>
              <c:layout>
                <c:manualLayout>
                  <c:x val="9.4074074074073644E-3"/>
                  <c:y val="3.13580246913580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9F9-4560-A01A-E58F8969C09C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9F9-4560-A01A-E58F8969C09C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9F9-4560-A01A-E58F8969C0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12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F9-4560-A01A-E58F8969C09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C5B-496D-8744-8DAF0CFC5A5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C5B-496D-8744-8DAF0CFC5A5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C5B-496D-8744-8DAF0CFC5A5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C5B-496D-8744-8DAF0CFC5A52}"/>
              </c:ext>
            </c:extLst>
          </c:dPt>
          <c:dLbls>
            <c:dLbl>
              <c:idx val="0"/>
              <c:layout>
                <c:manualLayout>
                  <c:x val="0.24341666666666667"/>
                  <c:y val="-3.135802469135818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957851851851851"/>
                      <c:h val="0.2026709876543209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C5B-496D-8744-8DAF0CFC5A5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C5B-496D-8744-8DAF0CFC5A5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C5B-496D-8744-8DAF0CFC5A5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C5B-496D-8744-8DAF0CFC5A52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B-496D-8744-8DAF0CFC5A5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556-4CEE-9FEA-662BDE1C0A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556-4CEE-9FEA-662BDE1C0A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556-4CEE-9FEA-662BDE1C0A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556-4CEE-9FEA-662BDE1C0A14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556-4CEE-9FEA-662BDE1C0A14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556-4CEE-9FEA-662BDE1C0A14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556-4CEE-9FEA-662BDE1C0A14}"/>
                </c:ext>
              </c:extLst>
            </c:dLbl>
            <c:dLbl>
              <c:idx val="3"/>
              <c:layout>
                <c:manualLayout>
                  <c:x val="2.1558392930913854E-17"/>
                  <c:y val="-0.21558641975308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556-4CEE-9FEA-662BDE1C0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56-4CEE-9FEA-662BDE1C0A1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5C9-4D52-AF26-01A574E989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5C9-4D52-AF26-01A574E989F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5C9-4D52-AF26-01A574E989F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5C9-4D52-AF26-01A574E989FE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5C9-4D52-AF26-01A574E989FE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5C9-4D52-AF26-01A574E989FE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5C9-4D52-AF26-01A574E989FE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5C9-4D52-AF26-01A574E989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9-4D52-AF26-01A574E989F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34B-4854-B2CE-78399F46326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534B-4854-B2CE-78399F46326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34B-4854-B2CE-78399F46326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534B-4854-B2CE-78399F46326F}"/>
              </c:ext>
            </c:extLst>
          </c:dPt>
          <c:dLbls>
            <c:dLbl>
              <c:idx val="0"/>
              <c:layout>
                <c:manualLayout>
                  <c:x val="-2.116657407407416E-2"/>
                  <c:y val="-4.3117129629629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72081481481481"/>
                      <c:h val="0.245788271604938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34B-4854-B2CE-78399F46326F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534B-4854-B2CE-78399F46326F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534B-4854-B2CE-78399F46326F}"/>
                </c:ext>
              </c:extLst>
            </c:dLbl>
            <c:dLbl>
              <c:idx val="3"/>
              <c:layout>
                <c:manualLayout>
                  <c:x val="1.6462962962962964E-2"/>
                  <c:y val="1.56790123456790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534B-4854-B2CE-78399F4632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4B-4854-B2CE-78399F46326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76-4E45-B01A-A522F27EE1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076-4E45-B01A-A522F27EE1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076-4E45-B01A-A522F27EE1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076-4E45-B01A-A522F27EE134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76-4E45-B01A-A522F27EE134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076-4E45-B01A-A522F27EE134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076-4E45-B01A-A522F27EE134}"/>
                </c:ext>
              </c:extLst>
            </c:dLbl>
            <c:dLbl>
              <c:idx val="3"/>
              <c:layout>
                <c:manualLayout>
                  <c:x val="-2.3518518518518949E-3"/>
                  <c:y val="-7.44753086419751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076-4E45-B01A-A522F27EE1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6-4E45-B01A-A522F27EE13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2B6-4478-B08C-2E1D100D265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2B6-4478-B08C-2E1D100D265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2B6-4478-B08C-2E1D100D265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2B6-4478-B08C-2E1D100D2657}"/>
              </c:ext>
            </c:extLst>
          </c:dPt>
          <c:dLbls>
            <c:dLbl>
              <c:idx val="0"/>
              <c:layout>
                <c:manualLayout>
                  <c:x val="3.9981481481481479E-2"/>
                  <c:y val="4.31172839506172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2B6-4478-B08C-2E1D100D2657}"/>
                </c:ext>
              </c:extLst>
            </c:dLbl>
            <c:dLbl>
              <c:idx val="1"/>
              <c:layout>
                <c:manualLayout>
                  <c:x val="-2.9577592592592593E-2"/>
                  <c:y val="-7.839506172839506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2B6-4478-B08C-2E1D100D2657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C2B6-4478-B08C-2E1D100D2657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2B6-4478-B08C-2E1D100D26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B6-4478-B08C-2E1D100D265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072-4D55-89E8-A4186B5F698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72-4D55-89E8-A4186B5F698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072-4D55-89E8-A4186B5F698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72-4D55-89E8-A4186B5F6987}"/>
              </c:ext>
            </c:extLst>
          </c:dPt>
          <c:dLbls>
            <c:dLbl>
              <c:idx val="0"/>
              <c:layout>
                <c:manualLayout>
                  <c:x val="4.9388888888888802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571907407407407"/>
                      <c:h val="0.279713580246913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A072-4D55-89E8-A4186B5F6987}"/>
                </c:ext>
              </c:extLst>
            </c:dLbl>
            <c:dLbl>
              <c:idx val="1"/>
              <c:layout>
                <c:manualLayout>
                  <c:x val="2.1166666666666667E-2"/>
                  <c:y val="3.13580246913580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072-4D55-89E8-A4186B5F6987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072-4D55-89E8-A4186B5F6987}"/>
                </c:ext>
              </c:extLst>
            </c:dLbl>
            <c:dLbl>
              <c:idx val="3"/>
              <c:layout>
                <c:manualLayout>
                  <c:x val="4.9388888888888802E-2"/>
                  <c:y val="2.35185185185185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072-4D55-89E8-A4186B5F69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72-4D55-89E8-A4186B5F698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76-4E45-B01A-A522F27EE1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076-4E45-B01A-A522F27EE1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076-4E45-B01A-A522F27EE1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076-4E45-B01A-A522F27EE134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76-4E45-B01A-A522F27EE134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076-4E45-B01A-A522F27EE134}"/>
                </c:ext>
              </c:extLst>
            </c:dLbl>
            <c:dLbl>
              <c:idx val="2"/>
              <c:layout>
                <c:manualLayout>
                  <c:x val="-7.0555555555555554E-3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076-4E45-B01A-A522F27EE134}"/>
                </c:ext>
              </c:extLst>
            </c:dLbl>
            <c:dLbl>
              <c:idx val="3"/>
              <c:layout>
                <c:manualLayout>
                  <c:x val="8.4666666666666668E-2"/>
                  <c:y val="-0.1978429012345679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076-4E45-B01A-A522F27EE1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7</c:v>
                </c:pt>
                <c:pt idx="1">
                  <c:v>18</c:v>
                </c:pt>
                <c:pt idx="2">
                  <c:v>4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6-4E45-B01A-A522F27EE13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Entreprise/Laboratoire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0E9-489D-9E2C-71B5F76973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0E9-489D-9E2C-71B5F76973A7}"/>
              </c:ext>
            </c:extLst>
          </c:dPt>
          <c:dLbls>
            <c:dLbl>
              <c:idx val="0"/>
              <c:layout>
                <c:manualLayout>
                  <c:x val="5.5555555555555552E-2"/>
                  <c:y val="3.9537037037037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50E9-489D-9E2C-71B5F76973A7}"/>
                </c:ext>
              </c:extLst>
            </c:dLbl>
            <c:dLbl>
              <c:idx val="1"/>
              <c:layout>
                <c:manualLayout>
                  <c:x val="-0.21388888888888891"/>
                  <c:y val="-0.101851851851851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50E9-489D-9E2C-71B5F76973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'M1 MIAGE'!$G$52:$G$53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'M1 MIAGE'!$H$52:$H$53</c:f>
              <c:numCache>
                <c:formatCode>General</c:formatCode>
                <c:ptCount val="2"/>
                <c:pt idx="0">
                  <c:v>1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E9-489D-9E2C-71B5F76973A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C3B-4863-96CC-D552B361DCB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C3B-4863-96CC-D552B361DCB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C3B-4863-96CC-D552B361DCB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C3B-4863-96CC-D552B361DCBE}"/>
              </c:ext>
            </c:extLst>
          </c:dPt>
          <c:dLbls>
            <c:dLbl>
              <c:idx val="0"/>
              <c:layout>
                <c:manualLayout>
                  <c:x val="-2.116657407407416E-2"/>
                  <c:y val="-1.17594135802469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19303703703703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EC3B-4863-96CC-D552B361DCBE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C3B-4863-96CC-D552B361DCBE}"/>
                </c:ext>
              </c:extLst>
            </c:dLbl>
            <c:dLbl>
              <c:idx val="2"/>
              <c:layout>
                <c:manualLayout>
                  <c:x val="4.3116785861827708E-17"/>
                  <c:y val="1.56790123456790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C3B-4863-96CC-D552B361DCBE}"/>
                </c:ext>
              </c:extLst>
            </c:dLbl>
            <c:dLbl>
              <c:idx val="3"/>
              <c:layout>
                <c:manualLayout>
                  <c:x val="4.2333333333333334E-2"/>
                  <c:y val="2.743827160493826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C3B-4863-96CC-D552B361DCB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36</c:v>
                </c:pt>
                <c:pt idx="1">
                  <c:v>8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3B-4863-96CC-D552B361DCB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layout>
                <c:manualLayout>
                  <c:x val="4.4685185185185182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7.0555555555555554E-3"/>
                  <c:y val="-0.1489506172839506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813-4860-AF2F-A02353A884C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813-4860-AF2F-A02353A884C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813-4860-AF2F-A02353A884C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813-4860-AF2F-A02353A884CB}"/>
              </c:ext>
            </c:extLst>
          </c:dPt>
          <c:dLbls>
            <c:dLbl>
              <c:idx val="0"/>
              <c:layout>
                <c:manualLayout>
                  <c:x val="0"/>
                  <c:y val="5.48765432098765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813-4860-AF2F-A02353A884CB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813-4860-AF2F-A02353A884CB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3813-4860-AF2F-A02353A884CB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3813-4860-AF2F-A02353A884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13-4860-AF2F-A02353A884C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30B-4B1E-B87E-5123C372559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30B-4B1E-B87E-5123C372559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30B-4B1E-B87E-5123C372559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30B-4B1E-B87E-5123C372559C}"/>
              </c:ext>
            </c:extLst>
          </c:dPt>
          <c:dLbls>
            <c:dLbl>
              <c:idx val="0"/>
              <c:layout>
                <c:manualLayout>
                  <c:x val="-2.587037037037037E-2"/>
                  <c:y val="0.1528705246913580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81925925925926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B30B-4B1E-B87E-5123C372559C}"/>
                </c:ext>
              </c:extLst>
            </c:dLbl>
            <c:dLbl>
              <c:idx val="1"/>
              <c:layout>
                <c:manualLayout>
                  <c:x val="-1.1759259259259259E-2"/>
                  <c:y val="-4.31172839506172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30B-4B1E-B87E-5123C372559C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30B-4B1E-B87E-5123C372559C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30B-4B1E-B87E-5123C37255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15</c:v>
                </c:pt>
                <c:pt idx="1">
                  <c:v>7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0B-4B1E-B87E-5123C372559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-9.4074074074074945E-3"/>
                  <c:y val="3.91975308641975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3.5277777777777776E-2"/>
                  <c:y val="-6.66358024691358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388-4788-A243-CDBCA76E5E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0388-4788-A243-CDBCA76E5E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388-4788-A243-CDBCA76E5E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0388-4788-A243-CDBCA76E5EB3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388-4788-A243-CDBCA76E5EB3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388-4788-A243-CDBCA76E5EB3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388-4788-A243-CDBCA76E5EB3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388-4788-A243-CDBCA76E5EB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88-4788-A243-CDBCA76E5EB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2C4-4A16-B9D0-CC3CC0340A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D2C4-4A16-B9D0-CC3CC0340A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2C4-4A16-B9D0-CC3CC0340A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D2C4-4A16-B9D0-CC3CC0340A69}"/>
              </c:ext>
            </c:extLst>
          </c:dPt>
          <c:dLbls>
            <c:dLbl>
              <c:idx val="0"/>
              <c:layout>
                <c:manualLayout>
                  <c:x val="-8.7018518518518523E-2"/>
                  <c:y val="0.2312655864197529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226981481481483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2C4-4A16-B9D0-CC3CC0340A69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2C4-4A16-B9D0-CC3CC0340A69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2C4-4A16-B9D0-CC3CC0340A69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D2C4-4A16-B9D0-CC3CC0340A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C4-4A16-B9D0-CC3CC0340A6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-1.8814814814814815E-2"/>
                  <c:y val="-1.95987654320987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layout>
                <c:manualLayout>
                  <c:x val="4.7037037037037039E-3"/>
                  <c:y val="-3.527777777777792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9.4074074074074077E-3"/>
                  <c:y val="-4.31172839506172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1">
                  <c:v>4</c:v>
                </c:pt>
                <c:pt idx="2">
                  <c:v>2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A02-4DE6-81B6-90E0867FE79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A02-4DE6-81B6-90E0867FE79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A02-4DE6-81B6-90E0867FE79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A02-4DE6-81B6-90E0867FE79E}"/>
              </c:ext>
            </c:extLst>
          </c:dPt>
          <c:dLbls>
            <c:dLbl>
              <c:idx val="0"/>
              <c:layout>
                <c:manualLayout>
                  <c:x val="2.3518518518518519E-3"/>
                  <c:y val="6.66358024691357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A02-4DE6-81B6-90E0867FE79E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A02-4DE6-81B6-90E0867FE79E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A02-4DE6-81B6-90E0867FE79E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A02-4DE6-81B6-90E0867FE7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02-4DE6-81B6-90E0867FE79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C50-4936-BBFA-780D1795AF7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C50-4936-BBFA-780D1795AF7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C50-4936-BBFA-780D1795AF7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C50-4936-BBFA-780D1795AF74}"/>
              </c:ext>
            </c:extLst>
          </c:dPt>
          <c:dLbls>
            <c:dLbl>
              <c:idx val="0"/>
              <c:layout>
                <c:manualLayout>
                  <c:x val="3.175E-2"/>
                  <c:y val="-1.17594135802469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973851851851854"/>
                      <c:h val="0.317970370370370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C50-4936-BBFA-780D1795AF74}"/>
                </c:ext>
              </c:extLst>
            </c:dLbl>
            <c:dLbl>
              <c:idx val="1"/>
              <c:layout>
                <c:manualLayout>
                  <c:x val="9.4074074074074077E-3"/>
                  <c:y val="8.62345679012345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C50-4936-BBFA-780D1795AF74}"/>
                </c:ext>
              </c:extLst>
            </c:dLbl>
            <c:dLbl>
              <c:idx val="2"/>
              <c:layout>
                <c:manualLayout>
                  <c:x val="2.3518518518518086E-3"/>
                  <c:y val="3.91975308641975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50-4936-BBFA-780D1795AF7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4-8C50-4936-BBFA-780D1795AF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13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50-4936-BBFA-780D1795AF7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2.8222222222222221E-2"/>
                  <c:y val="4.1451851851851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3.5277777777777693E-2"/>
                  <c:y val="5.68365740740740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4567962962962979E-2"/>
                      <c:h val="0.1496561728395061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layout>
                <c:manualLayout>
                  <c:x val="-2.5870370370370457E-2"/>
                  <c:y val="-7.839506172839577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4.7037037037037039E-3"/>
                  <c:y val="4.70370370370368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1">
                  <c:v>1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B10-45A2-849D-623F012F137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B10-45A2-849D-623F012F137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B10-45A2-849D-623F012F137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7B10-45A2-849D-623F012F137D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B10-45A2-849D-623F012F137D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B10-45A2-849D-623F012F137D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B10-45A2-849D-623F012F137D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B10-45A2-849D-623F012F13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28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10-45A2-849D-623F012F137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EAB-4545-BC17-B751549087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EAB-4545-BC17-B751549087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9EAB-4545-BC17-B7515490876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9EAB-4545-BC17-B7515490876E}"/>
              </c:ext>
            </c:extLst>
          </c:dPt>
          <c:dLbls>
            <c:dLbl>
              <c:idx val="0"/>
              <c:layout>
                <c:manualLayout>
                  <c:x val="2.1166666666666667E-2"/>
                  <c:y val="-2.74384259259259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3781925925925926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EAB-4545-BC17-B7515490876E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EAB-4545-BC17-B7515490876E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EAB-4545-BC17-B7515490876E}"/>
                </c:ext>
              </c:extLst>
            </c:dLbl>
            <c:dLbl>
              <c:idx val="3"/>
              <c:layout>
                <c:manualLayout>
                  <c:x val="2.3518518518518519E-3"/>
                  <c:y val="2.74382716049382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EAB-4545-BC17-B751549087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29</c:v>
                </c:pt>
                <c:pt idx="1">
                  <c:v>1</c:v>
                </c:pt>
                <c:pt idx="2">
                  <c:v>5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B-4545-BC17-B7515490876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AE4-46AB-A950-361D204E5FD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AE4-46AB-A950-361D204E5FD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AE4-46AB-A950-361D204E5FD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AE4-46AB-A950-361D204E5FDC}"/>
              </c:ext>
            </c:extLst>
          </c:dPt>
          <c:dLbls>
            <c:dLbl>
              <c:idx val="0"/>
              <c:layout>
                <c:manualLayout>
                  <c:x val="-0.22342592592592597"/>
                  <c:y val="-5.87962962962962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AE4-46AB-A950-361D204E5FD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AE4-46AB-A950-361D204E5FD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3AE4-46AB-A950-361D204E5FDC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3AE4-46AB-A950-361D204E5FD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4-46AB-A950-361D204E5FD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15C-44A6-A3B3-8AF5404A436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A15C-44A6-A3B3-8AF5404A436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15C-44A6-A3B3-8AF5404A436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A15C-44A6-A3B3-8AF5404A4365}"/>
              </c:ext>
            </c:extLst>
          </c:dPt>
          <c:dLbls>
            <c:dLbl>
              <c:idx val="0"/>
              <c:layout>
                <c:manualLayout>
                  <c:x val="-3.5277685185185273E-2"/>
                  <c:y val="7.839660493827159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6444222222222219"/>
                      <c:h val="0.3179703703703703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15C-44A6-A3B3-8AF5404A4365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15C-44A6-A3B3-8AF5404A4365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15C-44A6-A3B3-8AF5404A4365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15C-44A6-A3B3-8AF5404A436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C-44A6-A3B3-8AF5404A436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A94-4D88-8F9D-01D7C6081AF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A94-4D88-8F9D-01D7C6081AF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A94-4D88-8F9D-01D7C6081AF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A94-4D88-8F9D-01D7C6081AF8}"/>
              </c:ext>
            </c:extLst>
          </c:dPt>
          <c:dLbls>
            <c:dLbl>
              <c:idx val="0"/>
              <c:layout>
                <c:manualLayout>
                  <c:x val="-0.24224074074074073"/>
                  <c:y val="-4.7037037037037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A94-4D88-8F9D-01D7C6081AF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A94-4D88-8F9D-01D7C6081AF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8A94-4D88-8F9D-01D7C6081AF8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8A94-4D88-8F9D-01D7C6081AF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94-4D88-8F9D-01D7C6081AF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1FA-4AE2-B151-20AEAE1ED8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1FA-4AE2-B151-20AEAE1ED83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F1FA-4AE2-B151-20AEAE1ED83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F1FA-4AE2-B151-20AEAE1ED837}"/>
              </c:ext>
            </c:extLst>
          </c:dPt>
          <c:dLbls>
            <c:dLbl>
              <c:idx val="0"/>
              <c:layout>
                <c:manualLayout>
                  <c:x val="1.6462962962962877E-2"/>
                  <c:y val="-2.3518518518518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268296296296294"/>
                      <c:h val="0.241417592592592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F1FA-4AE2-B151-20AEAE1ED83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F1FA-4AE2-B151-20AEAE1ED837}"/>
                </c:ext>
              </c:extLst>
            </c:dLbl>
            <c:dLbl>
              <c:idx val="2"/>
              <c:layout>
                <c:manualLayout>
                  <c:x val="9.4074074074074077E-3"/>
                  <c:y val="3.527777777777776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1FA-4AE2-B151-20AEAE1ED83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F1FA-4AE2-B151-20AEAE1ED8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FA-4AE2-B151-20AEAE1ED83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B03-4023-AC09-202B7168990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EB03-4023-AC09-202B7168990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B03-4023-AC09-202B7168990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EB03-4023-AC09-202B7168990C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B03-4023-AC09-202B7168990C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B03-4023-AC09-202B7168990C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B03-4023-AC09-202B7168990C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B03-4023-AC09-202B716899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9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03-4023-AC09-202B7168990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SECTEUR GEOGRAPHIQUE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66-45A7-9B8A-72B80D094D6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7D66-45A7-9B8A-72B80D094D6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7D66-45A7-9B8A-72B80D094D6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66-45A7-9B8A-72B80D094D69}"/>
              </c:ext>
            </c:extLst>
          </c:dPt>
          <c:dLbls>
            <c:dLbl>
              <c:idx val="0"/>
              <c:layout>
                <c:manualLayout>
                  <c:x val="-3.7629629629629714E-2"/>
                  <c:y val="1.175941358024691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900444444444445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D66-45A7-9B8A-72B80D094D69}"/>
                </c:ext>
              </c:extLst>
            </c:dLbl>
            <c:dLbl>
              <c:idx val="1"/>
              <c:layout>
                <c:manualLayout>
                  <c:x val="2.3518518518518519E-3"/>
                  <c:y val="-5.48765432098765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D66-45A7-9B8A-72B80D094D69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D66-45A7-9B8A-72B80D094D69}"/>
                </c:ext>
              </c:extLst>
            </c:dLbl>
            <c:dLbl>
              <c:idx val="3"/>
              <c:layout>
                <c:manualLayout>
                  <c:x val="2.3518518518518519E-3"/>
                  <c:y val="3.13580246913580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D66-45A7-9B8A-72B80D094D6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 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66-45A7-9B8A-72B80D094D6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F28-482F-AAC1-AB32BE2434D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F28-482F-AAC1-AB32BE2434D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F28-482F-AAC1-AB32BE2434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F28-482F-AAC1-AB32BE2434DD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F28-482F-AAC1-AB32BE2434DD}"/>
                </c:ext>
              </c:extLst>
            </c:dLbl>
            <c:dLbl>
              <c:idx val="1"/>
              <c:layout>
                <c:manualLayout>
                  <c:x val="0.17168518518518527"/>
                  <c:y val="-7.83950617283950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F28-482F-AAC1-AB32BE2434D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7F28-482F-AAC1-AB32BE2434DD}"/>
                </c:ext>
              </c:extLst>
            </c:dLbl>
            <c:dLbl>
              <c:idx val="3"/>
              <c:layout>
                <c:manualLayout>
                  <c:x val="4.9388888888888843E-2"/>
                  <c:y val="-0.1286601851851851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F28-482F-AAC1-AB32BE2434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F28-482F-AAC1-AB32BE2434D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7E-4640-9401-13D1A3852E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C7E-4640-9401-13D1A3852E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C7E-4640-9401-13D1A3852E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C7E-4640-9401-13D1A3852E6B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C7E-4640-9401-13D1A3852E6B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C7E-4640-9401-13D1A3852E6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C7E-4640-9401-13D1A3852E6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C7E-4640-9401-13D1A3852E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97</c:v>
                </c:pt>
                <c:pt idx="1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E-4640-9401-13D1A3852E6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Secetur géographique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ACE-4292-9C18-BA2C2FA8FF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ACE-4292-9C18-BA2C2FA8FF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ACE-4292-9C18-BA2C2FA8FF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ACE-4292-9C18-BA2C2FA8FF71}"/>
              </c:ext>
            </c:extLst>
          </c:dPt>
          <c:dLbls>
            <c:dLbl>
              <c:idx val="0"/>
              <c:layout>
                <c:manualLayout>
                  <c:x val="-2.8222222222222308E-2"/>
                  <c:y val="-2.74384259259259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603907407407408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ACE-4292-9C18-BA2C2FA8FF71}"/>
                </c:ext>
              </c:extLst>
            </c:dLbl>
            <c:dLbl>
              <c:idx val="1"/>
              <c:layout>
                <c:manualLayout>
                  <c:x val="1.1759259259259238E-2"/>
                  <c:y val="6.66358024691358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791018518518519"/>
                      <c:h val="0.271384259259259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CE-4292-9C18-BA2C2FA8FF71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ACE-4292-9C18-BA2C2FA8FF71}"/>
                </c:ext>
              </c:extLst>
            </c:dLbl>
            <c:dLbl>
              <c:idx val="3"/>
              <c:layout>
                <c:manualLayout>
                  <c:x val="7.0555555555555554E-3"/>
                  <c:y val="1.56790123456790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ACE-4292-9C18-BA2C2FA8FF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192</c:v>
                </c:pt>
                <c:pt idx="1">
                  <c:v>38</c:v>
                </c:pt>
                <c:pt idx="2">
                  <c:v>30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E-4292-9C18-BA2C2FA8FF7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054-4FC3-A69A-A442981AB1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054-4FC3-A69A-A442981AB1A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54-4FC3-A69A-A442981AB1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8054-4FC3-A69A-A442981AB1A7}"/>
              </c:ext>
            </c:extLst>
          </c:dPt>
          <c:dLbls>
            <c:dLbl>
              <c:idx val="0"/>
              <c:layout>
                <c:manualLayout>
                  <c:x val="1.6462962962962964E-2"/>
                  <c:y val="9.40740740740740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054-4FC3-A69A-A442981AB1A7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054-4FC3-A69A-A442981AB1A7}"/>
                </c:ext>
              </c:extLst>
            </c:dLbl>
            <c:dLbl>
              <c:idx val="2"/>
              <c:layout>
                <c:manualLayout>
                  <c:x val="-8.466666666666670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054-4FC3-A69A-A442981AB1A7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054-4FC3-A69A-A442981AB1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34</c:v>
                </c:pt>
                <c:pt idx="1">
                  <c:v>42</c:v>
                </c:pt>
                <c:pt idx="2">
                  <c:v>21</c:v>
                </c:pt>
                <c:pt idx="3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4-4FC3-A69A-A442981AB1A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/>
              <a:t>Rapport Laboratoire/Entreprise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Laboratoire/Entreprise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EF7-4182-ABBF-F43AA57D89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EF7-4182-ABBF-F43AA57D8940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E7936A-7135-4BD4-8D5E-745072604CC3}" type="CATEGORYNAME">
                      <a:rPr lang="en-US" sz="1600">
                        <a:solidFill>
                          <a:schemeClr val="accent1"/>
                        </a:solidFill>
                      </a:rPr>
                      <a:pPr>
                        <a:defRPr sz="1600"/>
                      </a:pPr>
                      <a:t>[NOM DE CATÉGORIE]</a:t>
                    </a:fld>
                    <a:r>
                      <a:rPr lang="en-US" sz="1600" baseline="0">
                        <a:solidFill>
                          <a:schemeClr val="accent1"/>
                        </a:solidFill>
                      </a:rPr>
                      <a:t>
</a:t>
                    </a:r>
                    <a:fld id="{E3BA9C72-93D2-4BFB-8694-1A310A8C252E}" type="PERCENTAGE">
                      <a:rPr lang="en-US" sz="1600" baseline="0">
                        <a:solidFill>
                          <a:schemeClr val="accent1"/>
                        </a:solidFill>
                      </a:rPr>
                      <a:pPr>
                        <a:defRPr sz="1600"/>
                      </a:pPr>
                      <a:t>[POURCENTAGE]</a:t>
                    </a:fld>
                    <a:endParaRPr lang="en-US" sz="1600" baseline="0">
                      <a:solidFill>
                        <a:schemeClr val="accent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EF7-4182-ABBF-F43AA57D8940}"/>
                </c:ext>
              </c:extLst>
            </c:dLbl>
            <c:dLbl>
              <c:idx val="1"/>
              <c:layout>
                <c:manualLayout>
                  <c:x val="1.1759259259259259E-2"/>
                  <c:y val="2.351851851851837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5BF3C05-544D-4112-BC7C-E61A792931AC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6C3894BF-A5C0-4E70-8E97-89771EDD41FA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EF7-4182-ABBF-F43AA57D89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'L3 MIAGE'!$G$62:$G$63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'L3 MIAGE'!$H$62:$H$63</c:f>
              <c:numCache>
                <c:formatCode>General</c:formatCode>
                <c:ptCount val="2"/>
                <c:pt idx="0">
                  <c:v>18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F7-4182-ABBF-F43AA57D894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géographique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spPr>
            <a:solidFill>
              <a:srgbClr val="0070C0"/>
            </a:solidFill>
          </c:spPr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13-4578-B037-B0A53F74F2A1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13-4578-B037-B0A53F74F2A1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813-4578-B037-B0A53F74F2A1}"/>
              </c:ext>
            </c:extLst>
          </c:dPt>
          <c:dPt>
            <c:idx val="3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813-4578-B037-B0A53F74F2A1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813-4578-B037-B0A53F74F2A1}"/>
              </c:ext>
            </c:extLst>
          </c:dPt>
          <c:dLbls>
            <c:dLbl>
              <c:idx val="0"/>
              <c:layout>
                <c:manualLayout>
                  <c:x val="-1.3871915853162475E-2"/>
                  <c:y val="-2.81747738160957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baseline="0" dirty="0" smtClean="0">
                        <a:solidFill>
                          <a:srgbClr val="FF0000"/>
                        </a:solidFill>
                      </a:rPr>
                      <a:t>Grenoble / </a:t>
                    </a:r>
                    <a:r>
                      <a:rPr lang="en-US" sz="1400" baseline="0" dirty="0" err="1" smtClean="0">
                        <a:solidFill>
                          <a:srgbClr val="FF0000"/>
                        </a:solidFill>
                      </a:rPr>
                      <a:t>agglomération</a:t>
                    </a:r>
                    <a:r>
                      <a:rPr lang="en-US" sz="1400" baseline="0" dirty="0">
                        <a:solidFill>
                          <a:srgbClr val="FF0000"/>
                        </a:solidFill>
                      </a:rPr>
                      <a:t>
</a:t>
                    </a:r>
                    <a:fld id="{0460B72A-B2DB-4751-97C0-5BEA97460997}" type="PERCENTAGE">
                      <a:rPr lang="en-US" sz="1400" baseline="0" dirty="0">
                        <a:solidFill>
                          <a:srgbClr val="FF0000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FF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28345991564868"/>
                      <c:h val="0.289261011178581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A813-4578-B037-B0A53F74F2A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813-4578-B037-B0A53F74F2A1}"/>
                </c:ext>
              </c:extLst>
            </c:dLbl>
            <c:dLbl>
              <c:idx val="2"/>
              <c:layout>
                <c:manualLayout>
                  <c:x val="-2.3518518518518519E-3"/>
                  <c:y val="5.87962962962962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76AB2C8-6401-438B-B170-4F500462B2B9}" type="CATEGORYNAME">
                      <a:rPr lang="en-US" sz="140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rPr>
                      <a:t>
</a:t>
                    </a:r>
                    <a:fld id="{F48B9386-21CF-4132-AB1D-71A2BFD6DD12}" type="PERCENTAGE">
                      <a:rPr lang="en-US" sz="1400" baseline="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811759259259261"/>
                      <c:h val="0.24141759259259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A813-4578-B037-B0A53F74F2A1}"/>
                </c:ext>
              </c:extLst>
            </c:dLbl>
            <c:dLbl>
              <c:idx val="3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E9C5A1A-3F98-4193-A26B-0B68C88127AC}" type="CATEGORYNAME">
                      <a:rPr lang="en-US" sz="14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
</a:t>
                    </a:r>
                    <a:fld id="{F256CC56-E4E8-4E49-BB15-359A6A7E2535}" type="PERCENTAGE">
                      <a:rPr lang="en-US" sz="1400" baseline="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chemeClr val="accent4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813-4578-B037-B0A53F74F2A1}"/>
                </c:ext>
              </c:extLst>
            </c:dLbl>
            <c:dLbl>
              <c:idx val="4"/>
              <c:layout>
                <c:manualLayout>
                  <c:x val="1.6462962962962964E-2"/>
                  <c:y val="1.959876543209874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DED089F-7D66-4F05-84C7-DFEC8252CADE}" type="CATEGORYNAME">
                      <a:rPr lang="en-US" sz="14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t>
</a:t>
                    </a:r>
                    <a:fld id="{42BDA544-D771-4C2B-99EF-EEA32DBE734C}" type="PERCENTAGE">
                      <a:rPr lang="en-US" sz="1400" baseline="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chemeClr val="accent4">
                          <a:lumMod val="60000"/>
                          <a:lumOff val="40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A813-4578-B037-B0A53F74F2A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'L3 MIAGE'!$M$62:$M$66</c:f>
              <c:strCache>
                <c:ptCount val="5"/>
                <c:pt idx="0">
                  <c:v>Grenoble / aglommération</c:v>
                </c:pt>
                <c:pt idx="2">
                  <c:v>Rhone-Alpes</c:v>
                </c:pt>
                <c:pt idx="3">
                  <c:v>Etranger</c:v>
                </c:pt>
                <c:pt idx="4">
                  <c:v>France</c:v>
                </c:pt>
              </c:strCache>
            </c:strRef>
          </c:cat>
          <c:val>
            <c:numRef>
              <c:f>'L3 MIAGE'!$N$62:$N$66</c:f>
              <c:numCache>
                <c:formatCode>General</c:formatCode>
                <c:ptCount val="5"/>
                <c:pt idx="0">
                  <c:v>42</c:v>
                </c:pt>
                <c:pt idx="2">
                  <c:v>3</c:v>
                </c:pt>
                <c:pt idx="3">
                  <c:v>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13-4578-B037-B0A53F74F2A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B84B-420F-88EA-8AEB62024FE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4B-420F-88EA-8AEB62024FE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B84B-420F-88EA-8AEB62024FE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4B-420F-88EA-8AEB62024FE1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2-B84B-420F-88EA-8AEB62024FE1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B84B-420F-88EA-8AEB62024FE1}"/>
                </c:ext>
              </c:extLst>
            </c:dLbl>
            <c:dLbl>
              <c:idx val="2"/>
              <c:layout>
                <c:manualLayout>
                  <c:x val="-0.10818518518518519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B84B-420F-88EA-8AEB62024FE1}"/>
                </c:ext>
              </c:extLst>
            </c:dLbl>
            <c:dLbl>
              <c:idx val="3"/>
              <c:layout>
                <c:manualLayout>
                  <c:x val="1.853400405996845E-2"/>
                  <c:y val="2.347896949878496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84B-420F-88EA-8AEB62024F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15</c:v>
                </c:pt>
                <c:pt idx="1">
                  <c:v>13</c:v>
                </c:pt>
                <c:pt idx="2">
                  <c:v>3</c:v>
                </c:pt>
                <c:pt idx="3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B-420F-88EA-8AEB62024FE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Rapport Laboratoire/Entreprise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CF7-4C7B-9A87-BBCD3CF976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CF7-4C7B-9A87-BBCD3CF9769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CF7-4C7B-9A87-BBCD3CF97692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671718D-3DA6-4D1F-904E-E0B79F04EC40}" type="CATEGORYNAME">
                      <a:rPr lang="en-US" sz="1600">
                        <a:solidFill>
                          <a:srgbClr val="C00000"/>
                        </a:solidFill>
                      </a:rPr>
                      <a:pPr>
                        <a:defRPr sz="1600">
                          <a:solidFill>
                            <a:srgbClr val="C00000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C00000"/>
                        </a:solidFill>
                      </a:rPr>
                      <a:t>
</a:t>
                    </a:r>
                    <a:fld id="{9B6F3044-645E-47E0-AEFE-30D45BD3AA82}" type="PERCENTAGE">
                      <a:rPr lang="en-US" sz="1600" baseline="0">
                        <a:solidFill>
                          <a:srgbClr val="C00000"/>
                        </a:solidFill>
                      </a:rPr>
                      <a:pPr>
                        <a:defRPr sz="1600">
                          <a:solidFill>
                            <a:srgbClr val="C00000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rgbClr val="C00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CF7-4C7B-9A87-BBCD3CF976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'L3 INFO'!$F$14:$F$15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'L3 INFO'!$G$14:$G$15</c:f>
              <c:numCache>
                <c:formatCode>General</c:formatCode>
                <c:ptCount val="2"/>
                <c:pt idx="0">
                  <c:v>4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F7-4C7B-9A87-BBCD3CF9769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473-42C7-93D9-31AE3DF945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473-42C7-93D9-31AE3DF9456A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473-42C7-93D9-31AE3DF945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473-42C7-93D9-31AE3DF9456A}"/>
              </c:ext>
            </c:extLst>
          </c:dPt>
          <c:dLbls>
            <c:dLbl>
              <c:idx val="0"/>
              <c:layout>
                <c:manualLayout>
                  <c:x val="8.9749962088072316E-2"/>
                  <c:y val="-6.018518518518535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D9E1991-572B-4AF7-BA49-75B74EA4A41F}" type="CATEGORYNAME">
                      <a:rPr lang="en-US" sz="1400">
                        <a:solidFill>
                          <a:srgbClr val="D30707"/>
                        </a:solidFill>
                      </a:rPr>
                      <a:pPr>
                        <a:defRPr sz="1400"/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D30707"/>
                        </a:solidFill>
                      </a:rPr>
                      <a:t>
</a:t>
                    </a:r>
                    <a:fld id="{306E4144-C103-47B7-973B-D5A952445535}" type="PERCENTAGE">
                      <a:rPr lang="en-US" sz="1400" baseline="0">
                        <a:solidFill>
                          <a:srgbClr val="D30707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D30707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29148148148147"/>
                      <c:h val="0.2173611111111111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73-42C7-93D9-31AE3DF9456A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73-42C7-93D9-31AE3DF9456A}"/>
                </c:ext>
              </c:extLst>
            </c:dLbl>
            <c:dLbl>
              <c:idx val="2"/>
              <c:layout>
                <c:manualLayout>
                  <c:x val="0"/>
                  <c:y val="3.91975308641975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2F82EF3-8A52-449C-BC62-0DF73493D0FB}" type="CATEGORYNAME">
                      <a:rPr lang="en-US" sz="160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
</a:t>
                    </a:r>
                    <a:fld id="{7DBBF9B9-7802-4631-AA87-BCCFC70EF494}" type="PERCENTAGE">
                      <a:rPr lang="en-US" sz="1600" baseline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chemeClr val="accent4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B473-42C7-93D9-31AE3DF9456A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473-42C7-93D9-31AE3DF945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'L3 INFO'!$K$13:$K$16</c:f>
              <c:strCache>
                <c:ptCount val="4"/>
                <c:pt idx="0">
                  <c:v>Grenoble/agglomération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'L3 INFO'!$L$13:$L$16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473-42C7-93D9-31AE3DF9456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D14-4F15-AC0B-74DD0D5538F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D14-4F15-AC0B-74DD0D5538F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D14-4F15-AC0B-74DD0D5538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D14-4F15-AC0B-74DD0D5538FC}"/>
              </c:ext>
            </c:extLst>
          </c:dPt>
          <c:dLbls>
            <c:dLbl>
              <c:idx val="0"/>
              <c:layout>
                <c:manualLayout>
                  <c:x val="-7.9962962962962958E-2"/>
                  <c:y val="-0.254783950617284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D14-4F15-AC0B-74DD0D5538F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D14-4F15-AC0B-74DD0D5538F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AD14-4F15-AC0B-74DD0D5538FC}"/>
                </c:ext>
              </c:extLst>
            </c:dLbl>
            <c:dLbl>
              <c:idx val="3"/>
              <c:layout>
                <c:manualLayout>
                  <c:x val="-1.4111111111111111E-2"/>
                  <c:y val="-0.1724691358024691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D14-4F15-AC0B-74DD0D5538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D14-4F15-AC0B-74DD0D5538FC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 algn="just">
        <a:defRPr/>
      </a:pPr>
      <a:endParaRPr lang="fr-FR"/>
    </a:p>
  </c:txPr>
  <c:externalData r:id="rId3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Rapport Laboratoire/Entreprise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D02-481A-B09D-5B894EA771F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D02-481A-B09D-5B894EA771F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D02-481A-B09D-5B894EA771F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2D02-481A-B09D-5B894EA771F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'L3 MATH-INFO'!$G$18:$G$19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'L3 MATH-INFO'!$H$18:$H$19</c:f>
              <c:numCache>
                <c:formatCode>General</c:formatCode>
                <c:ptCount val="2"/>
                <c:pt idx="0">
                  <c:v>4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D02-481A-B09D-5B894EA771F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395-4F72-A46B-AEEC470EEF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395-4F72-A46B-AEEC470EEF91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395-4F72-A46B-AEEC470EEF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395-4F72-A46B-AEEC470EEF91}"/>
              </c:ext>
            </c:extLst>
          </c:dPt>
          <c:dLbls>
            <c:dLbl>
              <c:idx val="0"/>
              <c:layout>
                <c:manualLayout>
                  <c:x val="9.3055555555555558E-2"/>
                  <c:y val="-6.018518518518538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D9E1991-572B-4AF7-BA49-75B74EA4A41F}" type="CATEGORYNAME">
                      <a:rPr lang="en-US" sz="1400">
                        <a:solidFill>
                          <a:srgbClr val="D30707"/>
                        </a:solidFill>
                      </a:rPr>
                      <a:pPr>
                        <a:defRPr sz="1400"/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D30707"/>
                        </a:solidFill>
                      </a:rPr>
                      <a:t>
</a:t>
                    </a:r>
                    <a:fld id="{306E4144-C103-47B7-973B-D5A952445535}" type="PERCENTAGE">
                      <a:rPr lang="en-US" sz="1400" baseline="0">
                        <a:solidFill>
                          <a:srgbClr val="D30707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D30707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90266841644795"/>
                      <c:h val="0.2173611111111110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395-4F72-A46B-AEEC470EEF9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395-4F72-A46B-AEEC470EEF91}"/>
                </c:ext>
              </c:extLst>
            </c:dLbl>
            <c:dLbl>
              <c:idx val="2"/>
              <c:layout>
                <c:manualLayout>
                  <c:x val="-4.7037037037037472E-3"/>
                  <c:y val="3.13580246913580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2F82EF3-8A52-449C-BC62-0DF73493D0FB}" type="CATEGORYNAME">
                      <a:rPr lang="en-US" sz="140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
</a:t>
                    </a:r>
                    <a:fld id="{7DBBF9B9-7802-4631-AA87-BCCFC70EF494}" type="PERCENTAGE">
                      <a:rPr lang="en-US" sz="1400" baseline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chemeClr val="accent4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395-4F72-A46B-AEEC470EEF91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395-4F72-A46B-AEEC470EEF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'L3 INFO'!$K$13:$K$16</c:f>
              <c:strCache>
                <c:ptCount val="4"/>
                <c:pt idx="0">
                  <c:v>Grenoble/agglomération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'L3 INFO'!$L$13:$L$16</c:f>
              <c:numCache>
                <c:formatCode>General</c:formatCode>
                <c:ptCount val="4"/>
                <c:pt idx="0">
                  <c:v>6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395-4F72-A46B-AEEC470EEF9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5A7-4F26-A0A2-10EE3F17EF2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5A7-4F26-A0A2-10EE3F17EF2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5A7-4F26-A0A2-10EE3F17EF2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5A7-4F26-A0A2-10EE3F17EF23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35A7-4F26-A0A2-10EE3F17EF23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5A7-4F26-A0A2-10EE3F17EF23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5A7-4F26-A0A2-10EE3F17EF23}"/>
                </c:ext>
              </c:extLst>
            </c:dLbl>
            <c:dLbl>
              <c:idx val="3"/>
              <c:layout>
                <c:manualLayout>
                  <c:x val="-4.7037037037037039E-3"/>
                  <c:y val="-0.203827160493827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35A7-4F26-A0A2-10EE3F17EF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5A7-4F26-A0A2-10EE3F17EF2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47D-41AF-BE8E-8EFF63E872B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47D-41AF-BE8E-8EFF63E872BA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47D-41AF-BE8E-8EFF63E872BA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47D-41AF-BE8E-8EFF63E872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 INFO'!$G$25:$G$26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'M1 INFO'!$H$25:$H$26</c:f>
              <c:numCache>
                <c:formatCode>General</c:formatCode>
                <c:ptCount val="2"/>
                <c:pt idx="0">
                  <c:v>14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7D-41AF-BE8E-8EFF63E872BA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8B9-4A3D-8A03-082C13E50F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8B9-4A3D-8A03-082C13E50F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8B9-4A3D-8A03-082C13E50F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8B9-4A3D-8A03-082C13E50F46}"/>
              </c:ext>
            </c:extLst>
          </c:dPt>
          <c:dLbls>
            <c:dLbl>
              <c:idx val="0"/>
              <c:layout>
                <c:manualLayout>
                  <c:x val="0.2944444444444444"/>
                  <c:y val="-4.1666666666666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51377952755906"/>
                      <c:h val="0.285185185185185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8B9-4A3D-8A03-082C13E50F4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8B9-4A3D-8A03-082C13E50F4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8B9-4A3D-8A03-082C13E50F4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8B9-4A3D-8A03-082C13E50F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rgbClr val="E43E0A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 INFO'!$O$25:$O$28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'M1 INFO'!$P$25:$P$28</c:f>
              <c:numCache>
                <c:formatCode>General</c:formatCode>
                <c:ptCount val="4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B9-4A3D-8A03-082C13E50F4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31-400B-8063-5108D71D5EC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31-400B-8063-5108D71D5EC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D31-400B-8063-5108D71D5EC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D31-400B-8063-5108D71D5EC7}"/>
              </c:ext>
            </c:extLst>
          </c:dPt>
          <c:dLbls>
            <c:dLbl>
              <c:idx val="0"/>
              <c:layout>
                <c:manualLayout>
                  <c:x val="-1.4111111111111111E-2"/>
                  <c:y val="2.574197530864197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D31-400B-8063-5108D71D5EC7}"/>
                </c:ext>
              </c:extLst>
            </c:dLbl>
            <c:dLbl>
              <c:idx val="1"/>
              <c:layout>
                <c:manualLayout>
                  <c:x val="-2.8984078383902561E-3"/>
                  <c:y val="2.68537643374256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D31-400B-8063-5108D71D5EC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D31-400B-8063-5108D71D5EC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7D31-400B-8063-5108D71D5EC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31-400B-8063-5108D71D5EC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8B9-4A3D-8A03-082C13E50F4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8B9-4A3D-8A03-082C13E50F4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8B9-4A3D-8A03-082C13E50F4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8B9-4A3D-8A03-082C13E50F46}"/>
              </c:ext>
            </c:extLst>
          </c:dPt>
          <c:dLbls>
            <c:dLbl>
              <c:idx val="0"/>
              <c:layout>
                <c:manualLayout>
                  <c:x val="0.2944444444444444"/>
                  <c:y val="-4.166666666666666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351377952755906"/>
                      <c:h val="0.285185185185185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8B9-4A3D-8A03-082C13E50F4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8B9-4A3D-8A03-082C13E50F4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8B9-4A3D-8A03-082C13E50F4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8B9-4A3D-8A03-082C13E50F4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rgbClr val="E43E0A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 INFO'!$O$25:$O$28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'M1 INFO'!$P$25:$P$28</c:f>
              <c:numCache>
                <c:formatCode>General</c:formatCode>
                <c:ptCount val="4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8B9-4A3D-8A03-082C13E50F4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B7-4DE8-BB24-61D062E1E8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B7-4DE8-BB24-61D062E1E85F}"/>
              </c:ext>
            </c:extLst>
          </c:dPt>
          <c:dLbls>
            <c:dLbl>
              <c:idx val="0"/>
              <c:layout>
                <c:manualLayout>
                  <c:x val="0.18333333333333332"/>
                  <c:y val="-0.1296296296296296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FB7-4DE8-BB24-61D062E1E85F}"/>
                </c:ext>
              </c:extLst>
            </c:dLbl>
            <c:dLbl>
              <c:idx val="1"/>
              <c:layout>
                <c:manualLayout>
                  <c:x val="-7.2777777777778205E-3"/>
                  <c:y val="4.595679012345679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FB7-4DE8-BB24-61D062E1E8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 MOSIG'!$F$23:$F$24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'M1 MOSIG'!$G$23:$G$24</c:f>
              <c:numCache>
                <c:formatCode>General</c:formatCode>
                <c:ptCount val="2"/>
                <c:pt idx="0">
                  <c:v>18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B7-4DE8-BB24-61D062E1E85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18C-41D1-A0B9-BFA6E78D64D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18C-41D1-A0B9-BFA6E78D64D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18C-41D1-A0B9-BFA6E78D64D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18C-41D1-A0B9-BFA6E78D64D4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18C-41D1-A0B9-BFA6E78D64D4}"/>
                </c:ext>
              </c:extLst>
            </c:dLbl>
            <c:dLbl>
              <c:idx val="1"/>
              <c:layout>
                <c:manualLayout>
                  <c:x val="3.0175740740740739E-2"/>
                  <c:y val="4.80864197530864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18C-41D1-A0B9-BFA6E78D64D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18C-41D1-A0B9-BFA6E78D64D4}"/>
                </c:ext>
              </c:extLst>
            </c:dLbl>
            <c:dLbl>
              <c:idx val="3"/>
              <c:layout>
                <c:manualLayout>
                  <c:x val="0.26238883892411724"/>
                  <c:y val="-2.77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B18C-41D1-A0B9-BFA6E78D64D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18C-41D1-A0B9-BFA6E78D64D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dirty="0">
                <a:solidFill>
                  <a:schemeClr val="tx1"/>
                </a:solidFill>
              </a:rPr>
              <a:t>Rapport Laboratoire/ Entreprise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6FD-4399-8954-650B5B5D779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6FD-4399-8954-650B5B5D779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6FD-4399-8954-650B5B5D779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6FD-4399-8954-650B5B5D779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 IAM'!$G$16:$G$17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'M1 IAM'!$H$16:$H$17</c:f>
              <c:numCache>
                <c:formatCode>General</c:formatCode>
                <c:ptCount val="2"/>
                <c:pt idx="0">
                  <c:v>7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6FD-4399-8954-650B5B5D779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D75-48D8-A738-E89856F83D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D75-48D8-A738-E89856F83D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D75-48D8-A738-E89856F83D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D75-48D8-A738-E89856F83DD9}"/>
              </c:ext>
            </c:extLst>
          </c:dPt>
          <c:dLbls>
            <c:dLbl>
              <c:idx val="0"/>
              <c:layout>
                <c:manualLayout>
                  <c:x val="3.0555555555555561E-2"/>
                  <c:y val="-8.4875562720133283E-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F7F0B23-C7DE-4236-BCFB-5900597C6977}" type="CATEGORYNAME">
                      <a:rPr lang="en-US" sz="140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2DF172DF-182B-49FC-9F6B-96DD2C926E58}" type="PERCENTAGE">
                      <a:rPr lang="en-US" sz="1400" baseline="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658333333333335"/>
                      <c:h val="0.26259259259259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1D75-48D8-A738-E89856F83DD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D75-48D8-A738-E89856F83DD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1D75-48D8-A738-E89856F83DD9}"/>
                </c:ext>
              </c:extLst>
            </c:dLbl>
            <c:dLbl>
              <c:idx val="3"/>
              <c:layout>
                <c:manualLayout>
                  <c:x val="-4.3116785861827708E-17"/>
                  <c:y val="2.74382716049382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D75-48D8-A738-E89856F83D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'M1 IAM'!$S$17:$S$20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'M1 IAM'!$T$17:$T$20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D75-48D8-A738-E89856F83DD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556-4CEE-9FEA-662BDE1C0A1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556-4CEE-9FEA-662BDE1C0A1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556-4CEE-9FEA-662BDE1C0A1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556-4CEE-9FEA-662BDE1C0A14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556-4CEE-9FEA-662BDE1C0A14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556-4CEE-9FEA-662BDE1C0A14}"/>
                </c:ext>
              </c:extLst>
            </c:dLbl>
            <c:dLbl>
              <c:idx val="2"/>
              <c:layout>
                <c:manualLayout>
                  <c:x val="2.3518518518518519E-3"/>
                  <c:y val="4.7037037037037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556-4CEE-9FEA-662BDE1C0A14}"/>
                </c:ext>
              </c:extLst>
            </c:dLbl>
            <c:dLbl>
              <c:idx val="3"/>
              <c:layout>
                <c:manualLayout>
                  <c:x val="0.39275925925925925"/>
                  <c:y val="-8.62345679012345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556-4CEE-9FEA-662BDE1C0A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1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556-4CEE-9FEA-662BDE1C0A1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76-4E45-B01A-A522F27EE1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076-4E45-B01A-A522F27EE1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076-4E45-B01A-A522F27EE1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076-4E45-B01A-A522F27EE134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76-4E45-B01A-A522F27EE134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076-4E45-B01A-A522F27EE134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076-4E45-B01A-A522F27EE134}"/>
                </c:ext>
              </c:extLst>
            </c:dLbl>
            <c:dLbl>
              <c:idx val="3"/>
              <c:layout>
                <c:manualLayout>
                  <c:x val="2.1558392930913854E-17"/>
                  <c:y val="-0.2155864197530864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076-4E45-B01A-A522F27EE1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2">
                  <c:v>3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6-4E45-B01A-A522F27EE13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275-4577-B9E0-22C46DCFF3E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275-4577-B9E0-22C46DCFF3E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0275-4577-B9E0-22C46DCFF3E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0275-4577-B9E0-22C46DCFF3E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'M1 SSD'!$E$13:$E$14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'M1 SSD'!$F$13:$F$14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275-4577-B9E0-22C46DCFF3E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04C-4144-86C9-94B86104518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04C-4144-86C9-94B861045182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04C-4144-86C9-94B86104518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04C-4144-86C9-94B86104518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04C-4144-86C9-94B86104518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04C-4144-86C9-94B86104518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04C-4144-86C9-94B86104518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604C-4144-86C9-94B8610451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'M1 SSD'!$P$13:$P$16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'M1 SSD'!$Q$13:$Q$16</c:f>
              <c:numCache>
                <c:formatCode>General</c:formatCode>
                <c:ptCount val="4"/>
                <c:pt idx="0">
                  <c:v>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04C-4144-86C9-94B86104518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76-4E45-B01A-A522F27EE13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076-4E45-B01A-A522F27EE13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076-4E45-B01A-A522F27EE13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076-4E45-B01A-A522F27EE134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76-4E45-B01A-A522F27EE134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076-4E45-B01A-A522F27EE134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076-4E45-B01A-A522F27EE134}"/>
                </c:ext>
              </c:extLst>
            </c:dLbl>
            <c:dLbl>
              <c:idx val="3"/>
              <c:layout>
                <c:manualLayout>
                  <c:x val="-4.2333333333333334E-2"/>
                  <c:y val="-0.486049382716049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076-4E45-B01A-A522F27EE13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1">
                  <c:v>Très 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1">
                  <c:v>3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6-4E45-B01A-A522F27EE13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Entreprise/Laboratoire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06A-4FFD-8AD3-9E26A93C3D8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06A-4FFD-8AD3-9E26A93C3D81}"/>
              </c:ext>
            </c:extLst>
          </c:dPt>
          <c:dLbls>
            <c:dLbl>
              <c:idx val="0"/>
              <c:layout>
                <c:manualLayout>
                  <c:x val="5.5555555555555552E-2"/>
                  <c:y val="3.95370370370370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D06A-4FFD-8AD3-9E26A93C3D81}"/>
                </c:ext>
              </c:extLst>
            </c:dLbl>
            <c:dLbl>
              <c:idx val="1"/>
              <c:layout>
                <c:manualLayout>
                  <c:x val="-0.21388888888888891"/>
                  <c:y val="-0.1018518518518519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D06A-4FFD-8AD3-9E26A93C3D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'M1 MIAGE'!$G$52:$G$53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'M1 MIAGE'!$H$52:$H$53</c:f>
              <c:numCache>
                <c:formatCode>General</c:formatCode>
                <c:ptCount val="2"/>
                <c:pt idx="0">
                  <c:v>1</c:v>
                </c:pt>
                <c:pt idx="1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6A-4FFD-8AD3-9E26A93C3D8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383-461D-97E3-3CD9E45F8707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383-461D-97E3-3CD9E45F870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383-461D-97E3-3CD9E45F870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383-461D-97E3-3CD9E45F870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6383-461D-97E3-3CD9E45F870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383-461D-97E3-3CD9E45F8707}"/>
                </c:ext>
              </c:extLst>
            </c:dLbl>
            <c:dLbl>
              <c:idx val="2"/>
              <c:layout>
                <c:manualLayout>
                  <c:x val="1.9444444444444445E-2"/>
                  <c:y val="3.70370370370370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383-461D-97E3-3CD9E45F8707}"/>
                </c:ext>
              </c:extLst>
            </c:dLbl>
            <c:dLbl>
              <c:idx val="3"/>
              <c:layout>
                <c:manualLayout>
                  <c:x val="2.7777777777777728E-2"/>
                  <c:y val="2.314814814814812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383-461D-97E3-3CD9E45F87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'M1 MIAGE'!$R$53:$R$56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'M1 MIAGE'!$S$53:$S$56</c:f>
              <c:numCache>
                <c:formatCode>General</c:formatCode>
                <c:ptCount val="4"/>
                <c:pt idx="0">
                  <c:v>37</c:v>
                </c:pt>
                <c:pt idx="1">
                  <c:v>8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383-461D-97E3-3CD9E45F870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1CC-429A-A690-00B27E2C2E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1CC-429A-A690-00B27E2C2E2D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1CC-429A-A690-00B27E2C2E2D}"/>
                </c:ext>
              </c:extLst>
            </c:dLbl>
            <c:dLbl>
              <c:idx val="1"/>
              <c:layout>
                <c:manualLayout>
                  <c:x val="-0.26340740740740742"/>
                  <c:y val="-9.799382716049383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1CC-429A-A690-00B27E2C2E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CCI'!$E$30:$E$31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CCI'!$F$30:$F$31</c:f>
              <c:numCache>
                <c:formatCode>General</c:formatCode>
                <c:ptCount val="2"/>
                <c:pt idx="0">
                  <c:v>0</c:v>
                </c:pt>
                <c:pt idx="1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CC-429A-A690-00B27E2C2E2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13A-4713-A088-06FF368CFCCF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13A-4713-A088-06FF368CFCCF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13A-4713-A088-06FF368CFC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13A-4713-A088-06FF368CFCCF}"/>
              </c:ext>
            </c:extLst>
          </c:dPt>
          <c:dLbls>
            <c:dLbl>
              <c:idx val="0"/>
              <c:layout>
                <c:manualLayout>
                  <c:x val="-2.1166574074074074E-2"/>
                  <c:y val="7.839506172839506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528AD1A-5CEE-4BC5-8EC3-64848F8BF25A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B0C0A32D-BFFC-4590-9A6D-F0ADC82C17C2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05277777777775"/>
                      <c:h val="0.2797135802469135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13A-4713-A088-06FF368CFCC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13A-4713-A088-06FF368CFCCF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9F2EBAF-4AAD-423A-BD7B-30A7A5004B25}" type="CATEGORYNAME">
                      <a:rPr lang="en-US" sz="16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
</a:t>
                    </a:r>
                    <a:fld id="{FF2131A4-A0C1-4A96-8060-12D71D64A002}" type="PERCENTAGE">
                      <a:rPr lang="en-US" sz="1600" baseline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13A-4713-A088-06FF368CFCC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13A-4713-A088-06FF368CFC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CCI'!$O$30:$O$33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CCI'!$P$30:$P$33</c:f>
              <c:numCache>
                <c:formatCode>General</c:formatCode>
                <c:ptCount val="4"/>
                <c:pt idx="0">
                  <c:v>15</c:v>
                </c:pt>
                <c:pt idx="1">
                  <c:v>6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13A-4713-A088-06FF368CFCC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7.0555555555555554E-3"/>
                  <c:y val="-0.1489506172839506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-9.4074074074074945E-3"/>
                  <c:y val="3.91975308641975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3.5277777777777734E-2"/>
                  <c:y val="2.35185185185185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1">
                  <c:v>2</c:v>
                </c:pt>
                <c:pt idx="2">
                  <c:v>1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19C-437E-9B2A-F91BBD12AC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19C-437E-9B2A-F91BBD12AC3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C19C-437E-9B2A-F91BBD12AC3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19C-437E-9B2A-F91BBD12AC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CYBERSECURITY (GBM2CS+GBM2CY'!$E$19:$E$20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CYBERSECURITY (GBM2CS+GBM2CY'!$F$19:$F$20</c:f>
              <c:numCache>
                <c:formatCode>General</c:formatCode>
                <c:ptCount val="2"/>
                <c:pt idx="0">
                  <c:v>7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9C-437E-9B2A-F91BBD12AC3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8E5-4BDF-B9AF-F614094A3B0F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8E5-4BDF-B9AF-F614094A3B0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8E5-4BDF-B9AF-F614094A3B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8E5-4BDF-B9AF-F614094A3B0F}"/>
              </c:ext>
            </c:extLst>
          </c:dPt>
          <c:dLbls>
            <c:dLbl>
              <c:idx val="0"/>
              <c:layout>
                <c:manualLayout>
                  <c:x val="-4.9388888888888975E-2"/>
                  <c:y val="7.447530864197524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91EACA5-8758-46F9-BEDC-5103436F6914}" type="CATEGORYNAME">
                      <a:rPr lang="en-US" sz="140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ACFD05C0-5B1B-4627-AA2D-204ECA8FC791}" type="PERCENTAGE">
                      <a:rPr lang="en-US" sz="1400" baseline="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942314814814815"/>
                      <c:h val="0.2797135802469135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8E5-4BDF-B9AF-F614094A3B0F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457B209-FE34-49DA-B9D9-37191BC80F2C}" type="CATEGORYNAME">
                      <a:rPr lang="en-US" sz="14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
</a:t>
                    </a:r>
                    <a:fld id="{439A95D2-E63F-415A-A84E-0F2DE3A6117B}" type="PERCENTAGE">
                      <a:rPr lang="en-US" sz="1400" baseline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8E5-4BDF-B9AF-F614094A3B0F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9DD8E30-3751-428E-A969-63CEED0A7DE3}" type="CATEGORYNAME">
                      <a:rPr lang="en-US" sz="1400">
                        <a:solidFill>
                          <a:srgbClr val="FFC000"/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FFC000"/>
                        </a:solidFill>
                      </a:rPr>
                      <a:t>
</a:t>
                    </a:r>
                    <a:fld id="{4BAA8E56-5BB5-4FEA-B3CD-D30A004C5A1E}" type="PERCENTAGE">
                      <a:rPr lang="en-US" sz="1400" baseline="0">
                        <a:solidFill>
                          <a:srgbClr val="FFC000"/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8E5-4BDF-B9AF-F614094A3B0F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08E5-4BDF-B9AF-F614094A3B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CYBERSECURITY (GBM2CS+GBM2CY'!$O$19:$O$22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CYBERSECURITY (GBM2CS+GBM2CY'!$P$19:$P$22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4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8E5-4BDF-B9AF-F614094A3B0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3.0574074074073986E-2"/>
                  <c:y val="-8.23148148148149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layout>
                <c:manualLayout>
                  <c:x val="0.18344444444444444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9.4074074074074077E-3"/>
                  <c:y val="-4.311728395061728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9</c:v>
                </c:pt>
                <c:pt idx="1">
                  <c:v>4</c:v>
                </c:pt>
                <c:pt idx="2">
                  <c:v>5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1F1-4450-835C-201ECA848C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1F1-4450-835C-201ECA848CD2}"/>
              </c:ext>
            </c:extLst>
          </c:dPt>
          <c:dLbls>
            <c:dLbl>
              <c:idx val="0"/>
              <c:layout>
                <c:manualLayout>
                  <c:x val="-2.8222222222222308E-2"/>
                  <c:y val="5.48765432098765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1F1-4450-835C-201ECA848CD2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C1F1-4450-835C-201ECA848C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GI'!$F$37:$F$38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GI'!$G$37:$G$38</c:f>
              <c:numCache>
                <c:formatCode>General</c:formatCode>
                <c:ptCount val="2"/>
                <c:pt idx="0">
                  <c:v>4</c:v>
                </c:pt>
                <c:pt idx="1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1F1-4450-835C-201ECA848CD2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>
                <a:solidFill>
                  <a:schemeClr val="tx1"/>
                </a:solidFill>
              </a:rPr>
              <a:t>Secteur</a:t>
            </a:r>
            <a:r>
              <a:rPr lang="fr-FR" baseline="0" dirty="0" smtClean="0">
                <a:solidFill>
                  <a:schemeClr val="tx1"/>
                </a:solidFill>
              </a:rPr>
              <a:t> </a:t>
            </a:r>
            <a:r>
              <a:rPr lang="fr-FR" baseline="0" dirty="0" err="1" smtClean="0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E71-4B1E-9F52-F91412D2F2AE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E71-4B1E-9F52-F91412D2F2AE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E71-4B1E-9F52-F91412D2F2A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E71-4B1E-9F52-F91412D2F2AE}"/>
              </c:ext>
            </c:extLst>
          </c:dPt>
          <c:dLbls>
            <c:dLbl>
              <c:idx val="0"/>
              <c:layout>
                <c:manualLayout>
                  <c:x val="5.174074074074074E-2"/>
                  <c:y val="-7.839351851851852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4168F7F-AA66-4805-A6D9-E4889326FA9B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B9E987EC-5C87-419B-AB29-9838DEC861B5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49722222222223"/>
                      <c:h val="0.317970370370370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E71-4B1E-9F52-F91412D2F2AE}"/>
                </c:ext>
              </c:extLst>
            </c:dLbl>
            <c:dLbl>
              <c:idx val="1"/>
              <c:layout>
                <c:manualLayout>
                  <c:x val="-2.1166666666666646E-2"/>
                  <c:y val="8.623456790123454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E0F3EF2-F986-45A3-8263-8A55EBDF1683}" type="CATEGORYNAME">
                      <a:rPr lang="en-US" sz="160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FFC000"/>
                        </a:solidFill>
                      </a:rPr>
                      <a:t>
</a:t>
                    </a:r>
                    <a:fld id="{90770D1F-1587-46F5-9B11-215B0F1F968D}" type="PERCENTAGE">
                      <a:rPr lang="en-US" sz="1600" baseline="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E71-4B1E-9F52-F91412D2F2AE}"/>
                </c:ext>
              </c:extLst>
            </c:dLbl>
            <c:dLbl>
              <c:idx val="2"/>
              <c:layout>
                <c:manualLayout>
                  <c:x val="-7.0555555555555987E-3"/>
                  <c:y val="3.135802469135802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1F736AE-323B-4D60-931C-285EAC1EEF63}" type="CATEGORYNAME">
                      <a:rPr lang="en-US" sz="16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
</a:t>
                    </a:r>
                    <a:fld id="{E4C14219-D53F-485D-952A-D3A6A7C188D2}" type="PERCENTAGE">
                      <a:rPr lang="en-US" sz="1600" baseline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E71-4B1E-9F52-F91412D2F2A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E71-4B1E-9F52-F91412D2F2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GI'!$O$37:$O$40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GI'!$P$37:$P$40</c:f>
              <c:numCache>
                <c:formatCode>General</c:formatCode>
                <c:ptCount val="4"/>
                <c:pt idx="0">
                  <c:v>25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E71-4B1E-9F52-F91412D2F2A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2.8222222222222221E-2"/>
                  <c:y val="4.14518518518518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7.0555555555555469E-2"/>
                  <c:y val="0.1019135802469135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9.4074074074074032E-2"/>
                  <c:y val="-7.83950617283950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1BB-4370-8CF1-D1DEA4E4A6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1BB-4370-8CF1-D1DEA4E4A65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41BB-4370-8CF1-D1DEA4E4A65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1BB-4370-8CF1-D1DEA4E4A6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MOSIG'!$E$27:$E$28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MOSIG'!$F$27:$F$28</c:f>
              <c:numCache>
                <c:formatCode>General</c:formatCode>
                <c:ptCount val="2"/>
                <c:pt idx="0">
                  <c:v>16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BB-4370-8CF1-D1DEA4E4A65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fr-FR">
                <a:solidFill>
                  <a:schemeClr val="tx1"/>
                </a:solidFill>
              </a:rPr>
              <a:t>Secteur geographique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626-47BC-92BF-699DA00B0CB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26-47BC-92BF-699DA00B0CBD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26-47BC-92BF-699DA00B0CB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626-47BC-92BF-699DA00B0CBD}"/>
              </c:ext>
            </c:extLst>
          </c:dPt>
          <c:dLbls>
            <c:dLbl>
              <c:idx val="0"/>
              <c:layout>
                <c:manualLayout>
                  <c:x val="3.0574166666666666E-2"/>
                  <c:y val="-4.703703703703718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rgbClr val="E43E0A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705277777777775"/>
                      <c:h val="0.279713580246913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626-47BC-92BF-699DA00B0C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1626-47BC-92BF-699DA00B0CBD}"/>
                </c:ext>
              </c:extLst>
            </c:dLbl>
            <c:dLbl>
              <c:idx val="2"/>
              <c:layout>
                <c:manualLayout>
                  <c:x val="-4.3116785861827708E-17"/>
                  <c:y val="3.52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6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626-47BC-92BF-699DA00B0CBD}"/>
                </c:ext>
              </c:extLst>
            </c:dLbl>
            <c:dLbl>
              <c:idx val="3"/>
              <c:layout>
                <c:manualLayout>
                  <c:x val="7.0555555555555129E-3"/>
                  <c:y val="2.743827160493827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626-47BC-92BF-699DA00B0C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MOSIG'!$O$27:$O$30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MOSIG'!$P$27:$P$30</c:f>
              <c:numCache>
                <c:formatCode>General</c:formatCode>
                <c:ptCount val="4"/>
                <c:pt idx="0">
                  <c:v>19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26-47BC-92BF-699DA00B0CB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1.6462962962962877E-2"/>
                  <c:y val="2.35185185185184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6.585185185185187E-2"/>
                  <c:y val="-0.3096604938271604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Moyenne</c:v>
                </c:pt>
                <c:pt idx="1">
                  <c:v>Petite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i="0" cap="all" baseline="0" dirty="0" smtClean="0">
                <a:solidFill>
                  <a:schemeClr val="tx1"/>
                </a:solidFill>
                <a:effectLst/>
              </a:rPr>
              <a:t>Rapport Entreprise/ Laboratoire</a:t>
            </a:r>
            <a:endParaRPr lang="fr-FR" sz="14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1B2-48AD-A29F-AF87350A1F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1B2-48AD-A29F-AF87350A1F25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81B2-48AD-A29F-AF87350A1F2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81B2-48AD-A29F-AF87350A1F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ORCO (GBM2MO+GBM2RO)'!$F$16:$F$17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ORCO (GBM2MO+GBM2RO)'!$G$16:$G$17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B2-48AD-A29F-AF87350A1F25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>
                <a:solidFill>
                  <a:schemeClr val="tx1"/>
                </a:solidFill>
              </a:rPr>
              <a:t>Secteur </a:t>
            </a:r>
            <a:r>
              <a:rPr lang="fr-FR" dirty="0" err="1" smtClean="0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179-496C-B182-95BC797AA27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179-496C-B182-95BC797AA27E}"/>
              </c:ext>
            </c:extLst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179-496C-B182-95BC797AA27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179-496C-B182-95BC797AA27E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D9C3ECF-B57C-4FB7-A315-137E8F75A247}" type="CATEGORYNAME">
                      <a:rPr lang="en-US" sz="140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0C9688C3-4A13-4CBE-B87B-F6FED8368F6F}" type="PERCENTAGE">
                      <a:rPr lang="en-US" sz="1400" baseline="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179-496C-B182-95BC797AA27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4179-496C-B182-95BC797AA27E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30BA9EA-EF26-4254-A8F2-68CB4628346C}" type="CATEGORYNAME">
                      <a:rPr lang="en-US" sz="140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t>
</a:t>
                    </a:r>
                    <a:fld id="{BB5092FE-B898-4B95-B2B9-3A94B5E6F9D6}" type="PERCENTAGE">
                      <a:rPr lang="en-US" sz="1400" baseline="0">
                        <a:solidFill>
                          <a:schemeClr val="accent6">
                            <a:lumMod val="75000"/>
                          </a:schemeClr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400" baseline="0" dirty="0">
                      <a:solidFill>
                        <a:schemeClr val="accent6">
                          <a:lumMod val="75000"/>
                        </a:schemeClr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4179-496C-B182-95BC797AA27E}"/>
                </c:ext>
              </c:extLst>
            </c:dLbl>
            <c:dLbl>
              <c:idx val="3"/>
              <c:layout>
                <c:manualLayout>
                  <c:x val="2.351851851851856E-2"/>
                  <c:y val="2.35185185185185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179-496C-B182-95BC797AA27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ORCO (GBM2MO+GBM2RO)'!$O$17:$O$20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ORCO (GBM2MO+GBM2RO)'!$P$17:$P$20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79-496C-B182-95BC797AA27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sz="1600" b="1" i="0" cap="all" baseline="0" dirty="0" smtClean="0">
                <a:solidFill>
                  <a:schemeClr val="tx1"/>
                </a:solidFill>
                <a:effectLst/>
              </a:rPr>
              <a:t>Rapport Entreprise/ Laboratoire</a:t>
            </a:r>
            <a:endParaRPr lang="fr-FR" sz="1400" dirty="0">
              <a:solidFill>
                <a:schemeClr val="tx1"/>
              </a:solidFill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74B-4F56-B41E-B4FC0BAD427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74B-4F56-B41E-B4FC0BAD4279}"/>
              </c:ext>
            </c:extLst>
          </c:dPt>
          <c:dLbls>
            <c:dLbl>
              <c:idx val="0"/>
              <c:layout>
                <c:manualLayout>
                  <c:x val="0.20696296296296296"/>
                  <c:y val="-7.839506172839506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74B-4F56-B41E-B4FC0BAD4279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74B-4F56-B41E-B4FC0BAD42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MATH FOND'!$E$13:$E$14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MATH FOND'!$F$13:$F$14</c:f>
              <c:numCache>
                <c:formatCode>General</c:formatCode>
                <c:ptCount val="2"/>
                <c:pt idx="0">
                  <c:v>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4B-4F56-B41E-B4FC0BAD4279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 smtClean="0">
                <a:solidFill>
                  <a:schemeClr val="tx1"/>
                </a:solidFill>
              </a:rPr>
              <a:t>Secteur </a:t>
            </a:r>
            <a:r>
              <a:rPr lang="fr-FR" dirty="0" err="1" smtClean="0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7DE-4AC1-BE98-F2C84A3175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7DE-4AC1-BE98-F2C84A31751F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7DE-4AC1-BE98-F2C84A31751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483AB8-D92E-4984-8CA6-367CD6DE4550}" type="CATEGORYNAME">
                      <a:rPr lang="en-US" sz="1400" dirty="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[NOM DE CATÉGORIE]</a:t>
                    </a:fld>
                    <a:r>
                      <a:rPr lang="en-US" sz="14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EE380349-5F00-48CE-8036-650885D95529}" type="PERCENTAGE">
                      <a:rPr lang="en-US" sz="1400" baseline="0" dirty="0">
                        <a:solidFill>
                          <a:srgbClr val="E43E0A"/>
                        </a:solidFill>
                      </a:rPr>
                      <a:pPr>
                        <a:defRPr sz="1400"/>
                      </a:pPr>
                      <a:t>[POURCENTAGE]</a:t>
                    </a:fld>
                    <a:endParaRPr lang="en-US" sz="14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7DE-4AC1-BE98-F2C84A31751F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67DE-4AC1-BE98-F2C84A31751F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67DE-4AC1-BE98-F2C84A31751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MATH FOND'!$Q$13:$Q$15</c:f>
              <c:strCache>
                <c:ptCount val="3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</c:strCache>
            </c:strRef>
          </c:cat>
          <c:val>
            <c:numRef>
              <c:f>'M2 MATH FOND'!$R$13:$R$15</c:f>
              <c:numCache>
                <c:formatCode>General</c:formatCode>
                <c:ptCount val="3"/>
                <c:pt idx="0">
                  <c:v>6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7DE-4AC1-BE98-F2C84A31751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0"/>
                  <c:y val="4.145197228701735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8.2314814814814813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0.12464814814814815"/>
                  <c:y val="-0.415493827160493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85-42B9-B78B-FEFE249C7D3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85-42B9-B78B-FEFE249C7D3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C85-42B9-B78B-FEFE249C7D3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C85-42B9-B78B-FEFE249C7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SIAM'!$F$13:$F$14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SIAM'!$G$13:$G$14</c:f>
              <c:numCache>
                <c:formatCode>General</c:formatCode>
                <c:ptCount val="2"/>
                <c:pt idx="0">
                  <c:v>6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85-42B9-B78B-FEFE249C7D3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BDF-4F2D-A0B9-9F80BD7FE72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BDF-4F2D-A0B9-9F80BD7FE725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BDF-4F2D-A0B9-9F80BD7FE72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BDF-4F2D-A0B9-9F80BD7FE725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9C72EE5-8F0B-4278-AE88-6FB45B4F9EB2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FC0E89F7-1637-4DEC-9650-FA304FF9E4B5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BDF-4F2D-A0B9-9F80BD7FE725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DBDF-4F2D-A0B9-9F80BD7FE725}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5D0EA19-9CEE-498F-B581-EEDCAC6BBF3D}" type="CATEGORYNAME">
                      <a:rPr lang="en-US" sz="1600">
                        <a:solidFill>
                          <a:schemeClr val="accent2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chemeClr val="accent2"/>
                        </a:solidFill>
                      </a:rPr>
                      <a:t>
</a:t>
                    </a:r>
                    <a:fld id="{11A0FDB9-08CC-480B-A755-68250509931B}" type="PERCENTAGE">
                      <a:rPr lang="en-US" sz="1600" baseline="0">
                        <a:solidFill>
                          <a:schemeClr val="accent2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chemeClr val="accent2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BDF-4F2D-A0B9-9F80BD7FE725}"/>
                </c:ext>
              </c:extLst>
            </c:dLbl>
            <c:dLbl>
              <c:idx val="3"/>
              <c:layout>
                <c:manualLayout>
                  <c:x val="1.6462962962962877E-2"/>
                  <c:y val="3.527777777777777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BDF-4F2D-A0B9-9F80BD7FE7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SIAM'!$O$14:$O$17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SIAM'!$P$14:$P$17</c:f>
              <c:numCache>
                <c:formatCode>General</c:formatCode>
                <c:ptCount val="4"/>
                <c:pt idx="0">
                  <c:v>8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BDF-4F2D-A0B9-9F80BD7FE725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9.4074074074074077E-3"/>
                  <c:y val="5.71308641975308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2.116666666666658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9.4074074074074074E-2"/>
                  <c:y val="-0.415493827160493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4C9-42F9-8726-3948FC8A2B4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4C9-42F9-8726-3948FC8A2B4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74C9-42F9-8726-3948FC8A2B4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74C9-42F9-8726-3948FC8A2B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SSD'!$F$12:$F$13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SSD'!$G$12:$G$13</c:f>
              <c:numCache>
                <c:formatCode>General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C9-42F9-8726-3948FC8A2B4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CA3-4D35-B88F-8E73DA3E14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CA3-4D35-B88F-8E73DA3E1437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CA3-4D35-B88F-8E73DA3E1437}"/>
              </c:ext>
            </c:extLst>
          </c:dPt>
          <c:dLbls>
            <c:dLbl>
              <c:idx val="0"/>
              <c:layout>
                <c:manualLayout>
                  <c:x val="-5.174074074074083E-2"/>
                  <c:y val="1.959891975308641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74842F2-039E-4ADA-A00D-27D69C1D41DB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7FE54894-E3D2-4E7B-8F19-3D0D06582F9B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631203703703704"/>
                      <c:h val="0.317970370370370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CA3-4D35-B88F-8E73DA3E143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FCA3-4D35-B88F-8E73DA3E1437}"/>
                </c:ext>
              </c:extLst>
            </c:dLbl>
            <c:dLbl>
              <c:idx val="2"/>
              <c:layout>
                <c:manualLayout>
                  <c:x val="-1.175925925925928E-2"/>
                  <c:y val="0.1136728395061728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5880571-6D14-4BAE-AC17-7176DEC40B30}" type="CATEGORYNAME">
                      <a:rPr lang="en-US" sz="160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FFC000"/>
                        </a:solidFill>
                      </a:rPr>
                      <a:t>
</a:t>
                    </a:r>
                    <a:fld id="{4B5D0789-82EB-43AA-860C-829E985820B6}" type="PERCENTAGE">
                      <a:rPr lang="en-US" sz="1600" baseline="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CA3-4D35-B88F-8E73DA3E14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SSD'!$O$12:$O$14</c:f>
              <c:strCache>
                <c:ptCount val="3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</c:strCache>
            </c:strRef>
          </c:cat>
          <c:val>
            <c:numRef>
              <c:f>'M2 SSD'!$P$12:$P$14</c:f>
              <c:numCache>
                <c:formatCode>General</c:formatCode>
                <c:ptCount val="3"/>
                <c:pt idx="0">
                  <c:v>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A3-4D35-B88F-8E73DA3E143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85F-4D90-A92E-C2D04CE13B88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85F-4D90-A92E-C2D04CE13B8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85F-4D90-A92E-C2D04CE13B8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85F-4D90-A92E-C2D04CE13B88}"/>
              </c:ext>
            </c:extLst>
          </c:dPt>
          <c:dLbls>
            <c:dLbl>
              <c:idx val="0"/>
              <c:layout>
                <c:manualLayout>
                  <c:x val="9.4074074074074077E-3"/>
                  <c:y val="5.713086419753084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85F-4D90-A92E-C2D04CE13B88}"/>
                </c:ext>
              </c:extLst>
            </c:dLbl>
            <c:dLbl>
              <c:idx val="1"/>
              <c:layout>
                <c:manualLayout>
                  <c:x val="0.21166666666666675"/>
                  <c:y val="-3.754166666666666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1563FBF-1D1C-497E-8ABD-6D708E49235B}" type="CATEGORYNAME">
                      <a:rPr lang="en-US" sz="1600" dirty="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FFC000"/>
                        </a:solidFill>
                      </a:rPr>
                      <a:t>
</a:t>
                    </a:r>
                    <a:fld id="{532A947E-2612-4FE5-A9A3-B2A57781E2F4}" type="PERCENTAGE">
                      <a:rPr lang="en-US" sz="1600" baseline="0" dirty="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602148148148148"/>
                      <c:h val="0.164864814814814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85F-4D90-A92E-C2D04CE13B8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885F-4D90-A92E-C2D04CE13B88}"/>
                </c:ext>
              </c:extLst>
            </c:dLbl>
            <c:dLbl>
              <c:idx val="3"/>
              <c:layout>
                <c:manualLayout>
                  <c:x val="-9.4074074074074074E-2"/>
                  <c:y val="-0.4154938271604938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85F-4D90-A92E-C2D04CE13B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3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85F-4D90-A92E-C2D04CE13B8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>
        <c:manualLayout>
          <c:xMode val="edge"/>
          <c:yMode val="edge"/>
          <c:x val="0.20582166666666668"/>
          <c:y val="4.23765432098765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79-464F-ADEB-964E9C980E4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79-464F-ADEB-964E9C980E4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C79-464F-ADEB-964E9C980E4E}"/>
                </c:ext>
              </c:extLst>
            </c:dLbl>
            <c:dLbl>
              <c:idx val="1"/>
              <c:layout>
                <c:manualLayout>
                  <c:x val="-0.24459259259259258"/>
                  <c:y val="-7.055555555555555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C79-464F-ADEB-964E9C980E4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MIAGE'!$F$7:$F$8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MIAGE'!$G$7:$G$8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79-464F-ADEB-964E9C980E4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9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91A-4770-B371-A4E255C4BD72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91A-4770-B371-A4E255C4BD7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91A-4770-B371-A4E255C4BD7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91A-4770-B371-A4E255C4BD72}"/>
              </c:ext>
            </c:extLst>
          </c:dPt>
          <c:dLbls>
            <c:dLbl>
              <c:idx val="0"/>
              <c:layout>
                <c:manualLayout>
                  <c:x val="-2.8222222222222308E-2"/>
                  <c:y val="0.168549537037037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60C1013-B198-46F8-AC12-6B21F0ECDE49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541BF1B0-5A66-44BA-B74F-322DD752BDFE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 sz="1600"/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55277777777779"/>
                      <c:h val="0.317970370370370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91A-4770-B371-A4E255C4BD72}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A1F02D2-A3E9-4768-A250-10CAA9984F81}" type="CATEGORYNAME">
                      <a:rPr lang="en-US" sz="160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FFC000"/>
                        </a:solidFill>
                      </a:rPr>
                      <a:t>
</a:t>
                    </a:r>
                    <a:fld id="{7CE1CDB2-131D-4481-BC52-EF2F1A183FD4}" type="PERCENTAGE">
                      <a:rPr lang="en-US" sz="1600" baseline="0">
                        <a:solidFill>
                          <a:srgbClr val="FFC000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rgbClr val="FFC000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91A-4770-B371-A4E255C4BD72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91A-4770-B371-A4E255C4BD72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91A-4770-B371-A4E255C4BD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'M2 MIAGE'!$O$8:$O$11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'M2 MIAGE'!$P$8:$P$11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91A-4770-B371-A4E255C4BD72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 smtClean="0">
                <a:solidFill>
                  <a:schemeClr val="tx1"/>
                </a:solidFill>
              </a:rPr>
              <a:t>Taille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 err="1" smtClean="0">
                <a:solidFill>
                  <a:schemeClr val="tx1"/>
                </a:solidFill>
              </a:rPr>
              <a:t>Entreprise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Rapport Entreprise/ Laboratoire</a:t>
            </a:r>
          </a:p>
        </c:rich>
      </c:tx>
      <c:layout>
        <c:manualLayout>
          <c:xMode val="edge"/>
          <c:yMode val="edge"/>
          <c:x val="0.20582166666666668"/>
          <c:y val="4.23765432098765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C79-464F-ADEB-964E9C980E4E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C79-464F-ADEB-964E9C980E4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C79-464F-ADEB-964E9C980E4E}"/>
                </c:ext>
              </c:extLst>
            </c:dLbl>
            <c:dLbl>
              <c:idx val="1"/>
              <c:layout>
                <c:manualLayout>
                  <c:x val="-0.24459259259259258"/>
                  <c:y val="-7.055555555555555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600" baseline="0" dirty="0" err="1" smtClean="0">
                        <a:solidFill>
                          <a:schemeClr val="accent1"/>
                        </a:solidFill>
                      </a:rPr>
                      <a:t>Laboratoire</a:t>
                    </a:r>
                    <a:r>
                      <a:rPr lang="en-US" sz="1600" baseline="0" dirty="0">
                        <a:solidFill>
                          <a:schemeClr val="accent1"/>
                        </a:solidFill>
                      </a:rPr>
                      <a:t>
</a:t>
                    </a:r>
                    <a:fld id="{A8D6FC7B-CCB5-4438-B669-869704111438}" type="PERCENTAGE">
                      <a:rPr lang="en-US" sz="1600" baseline="0">
                        <a:solidFill>
                          <a:schemeClr val="accent1"/>
                        </a:solidFill>
                      </a:rPr>
                      <a:pPr>
                        <a:defRPr sz="1600">
                          <a:solidFill>
                            <a:schemeClr val="accent1"/>
                          </a:solidFill>
                        </a:defRPr>
                      </a:pPr>
                      <a:t>[POURCENTAGE]</a:t>
                    </a:fld>
                    <a:endParaRPr lang="en-US" sz="1600" baseline="0" dirty="0">
                      <a:solidFill>
                        <a:schemeClr val="accent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AC79-464F-ADEB-964E9C980E4E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'M2 MIAGE'!$F$7:$F$8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'M2 MIAGE'!$G$7:$G$8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C79-464F-ADEB-964E9C980E4E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r-FR" dirty="0">
                <a:solidFill>
                  <a:schemeClr val="tx1"/>
                </a:solidFill>
              </a:rPr>
              <a:t>Secteur </a:t>
            </a:r>
            <a:r>
              <a:rPr lang="fr-FR" dirty="0" err="1">
                <a:solidFill>
                  <a:schemeClr val="tx1"/>
                </a:solidFill>
              </a:rPr>
              <a:t>geographique</a:t>
            </a:r>
            <a:endParaRPr lang="fr-FR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E43E0A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E45-44CD-940C-E3049EDABDF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E45-44CD-940C-E3049EDABDF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E45-44CD-940C-E3049EDABDF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E45-44CD-940C-E3049EDABDF0}"/>
              </c:ext>
            </c:extLst>
          </c:dPt>
          <c:dLbls>
            <c:dLbl>
              <c:idx val="0"/>
              <c:layout>
                <c:manualLayout>
                  <c:x val="0.2975092592592592"/>
                  <c:y val="-1.567901234567901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E86C04A-862A-4B45-AE39-F6FBAB1D8848}" type="CATEGORYNAME">
                      <a:rPr lang="en-US" sz="1600">
                        <a:solidFill>
                          <a:srgbClr val="E43E0A"/>
                        </a:solidFill>
                      </a:rPr>
                      <a:pPr>
                        <a:defRPr/>
                      </a:pPr>
                      <a:t>[NOM DE CATÉGORIE]</a:t>
                    </a:fld>
                    <a:r>
                      <a:rPr lang="en-US" sz="1600" baseline="0" dirty="0">
                        <a:solidFill>
                          <a:srgbClr val="E43E0A"/>
                        </a:solidFill>
                      </a:rPr>
                      <a:t>
</a:t>
                    </a:r>
                    <a:fld id="{F3E6D215-FA94-4C8A-9352-86CBFF83D6BF}" type="PERCENTAGE">
                      <a:rPr lang="en-US" sz="1600" baseline="0">
                        <a:solidFill>
                          <a:srgbClr val="E43E0A"/>
                        </a:solidFill>
                      </a:rPr>
                      <a:pPr>
                        <a:defRPr/>
                      </a:pPr>
                      <a:t>[POURCENTAGE]</a:t>
                    </a:fld>
                    <a:endParaRPr lang="en-US" sz="1600" baseline="0" dirty="0">
                      <a:solidFill>
                        <a:srgbClr val="E43E0A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455277777777779"/>
                      <c:h val="0.317970370370370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45-44CD-940C-E3049EDABDF0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E45-44CD-940C-E3049EDABDF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E45-44CD-940C-E3049EDABDF0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E45-44CD-940C-E3049EDABDF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'MAGISTERE 1'!$P$10:$P$13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'MAGISTERE 1'!$Q$10:$Q$13</c:f>
              <c:numCache>
                <c:formatCode>General</c:formatCode>
                <c:ptCount val="4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E45-44CD-940C-E3049EDABDF0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7E-4640-9401-13D1A3852E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C7E-4640-9401-13D1A3852E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C7E-4640-9401-13D1A3852E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C7E-4640-9401-13D1A3852E6B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C7E-4640-9401-13D1A3852E6B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C7E-4640-9401-13D1A3852E6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C7E-4640-9401-13D1A3852E6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C7E-4640-9401-13D1A3852E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130</c:v>
                </c:pt>
                <c:pt idx="1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E-4640-9401-13D1A3852E6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Secetur géographique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ACE-4292-9C18-BA2C2FA8FF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ACE-4292-9C18-BA2C2FA8FF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ACE-4292-9C18-BA2C2FA8FF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ACE-4292-9C18-BA2C2FA8FF71}"/>
              </c:ext>
            </c:extLst>
          </c:dPt>
          <c:dLbls>
            <c:dLbl>
              <c:idx val="0"/>
              <c:layout>
                <c:manualLayout>
                  <c:x val="-2.8222222222222308E-2"/>
                  <c:y val="-2.74384259259259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603907407407408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ACE-4292-9C18-BA2C2FA8FF71}"/>
                </c:ext>
              </c:extLst>
            </c:dLbl>
            <c:dLbl>
              <c:idx val="1"/>
              <c:layout>
                <c:manualLayout>
                  <c:x val="1.1759259259259238E-2"/>
                  <c:y val="6.66358024691358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791018518518519"/>
                      <c:h val="0.271384259259259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CE-4292-9C18-BA2C2FA8FF71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ACE-4292-9C18-BA2C2FA8FF71}"/>
                </c:ext>
              </c:extLst>
            </c:dLbl>
            <c:dLbl>
              <c:idx val="3"/>
              <c:layout>
                <c:manualLayout>
                  <c:x val="-1.881481481481477E-2"/>
                  <c:y val="1.56790123456790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ACE-4292-9C18-BA2C2FA8FF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251</c:v>
                </c:pt>
                <c:pt idx="1">
                  <c:v>27</c:v>
                </c:pt>
                <c:pt idx="2">
                  <c:v>40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E-4292-9C18-BA2C2FA8FF7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054-4FC3-A69A-A442981AB1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2F6F-4CE7-A2CC-15F1454A65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54-4FC3-A69A-A442981AB1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6F-4CE7-A2CC-15F1454A65AD}"/>
              </c:ext>
            </c:extLst>
          </c:dPt>
          <c:dLbls>
            <c:dLbl>
              <c:idx val="0"/>
              <c:layout>
                <c:manualLayout>
                  <c:x val="1.6462962962962964E-2"/>
                  <c:y val="9.40740740740740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054-4FC3-A69A-A442981AB1A7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6F-4CE7-A2CC-15F1454A65AD}"/>
                </c:ext>
              </c:extLst>
            </c:dLbl>
            <c:dLbl>
              <c:idx val="2"/>
              <c:layout>
                <c:manualLayout>
                  <c:x val="-9.4074074074074945E-3"/>
                  <c:y val="5.48765432098765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054-4FC3-A69A-A442981AB1A7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6F-4CE7-A2CC-15F1454A65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42</c:v>
                </c:pt>
                <c:pt idx="1">
                  <c:v>34</c:v>
                </c:pt>
                <c:pt idx="2">
                  <c:v>20</c:v>
                </c:pt>
                <c:pt idx="3">
                  <c:v>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4-4FC3-A69A-A442981AB1A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Rapport Laboratoire/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C7E-4640-9401-13D1A3852E6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CC7E-4640-9401-13D1A3852E6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C7E-4640-9401-13D1A3852E6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CC7E-4640-9401-13D1A3852E6B}"/>
              </c:ext>
            </c:extLst>
          </c:dPt>
          <c:dLbls>
            <c:dLbl>
              <c:idx val="0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C7E-4640-9401-13D1A3852E6B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C7E-4640-9401-13D1A3852E6B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CC7E-4640-9401-13D1A3852E6B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CC7E-4640-9401-13D1A3852E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2"/>
                <c:pt idx="0">
                  <c:v>Laboratoire</c:v>
                </c:pt>
                <c:pt idx="1">
                  <c:v>Entreprise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227</c:v>
                </c:pt>
                <c:pt idx="1">
                  <c:v>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E-4640-9401-13D1A3852E6B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Secetur géographique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ACE-4292-9C18-BA2C2FA8FF7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ACE-4292-9C18-BA2C2FA8FF7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4ACE-4292-9C18-BA2C2FA8FF7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ACE-4292-9C18-BA2C2FA8FF71}"/>
              </c:ext>
            </c:extLst>
          </c:dPt>
          <c:dLbls>
            <c:dLbl>
              <c:idx val="0"/>
              <c:layout>
                <c:manualLayout>
                  <c:x val="-2.8222222222222308E-2"/>
                  <c:y val="-2.743842592592592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603907407407408"/>
                      <c:h val="0.26630802469135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4ACE-4292-9C18-BA2C2FA8FF71}"/>
                </c:ext>
              </c:extLst>
            </c:dLbl>
            <c:dLbl>
              <c:idx val="1"/>
              <c:layout>
                <c:manualLayout>
                  <c:x val="1.1759259259259238E-2"/>
                  <c:y val="6.66358024691358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1791018518518519"/>
                      <c:h val="0.271384259259259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ACE-4292-9C18-BA2C2FA8FF71}"/>
                </c:ext>
              </c:extLst>
            </c:dLbl>
            <c:dLbl>
              <c:idx val="2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4ACE-4292-9C18-BA2C2FA8FF71}"/>
                </c:ext>
              </c:extLst>
            </c:dLbl>
            <c:dLbl>
              <c:idx val="3"/>
              <c:layout>
                <c:manualLayout>
                  <c:x val="-1.881481481481477E-2"/>
                  <c:y val="1.56790123456790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ACE-4292-9C18-BA2C2FA8FF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Grenoble/ Agglomération</c:v>
                </c:pt>
                <c:pt idx="1">
                  <c:v>Rhône-Alpes</c:v>
                </c:pt>
                <c:pt idx="2">
                  <c:v>France</c:v>
                </c:pt>
                <c:pt idx="3">
                  <c:v>Etranger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443</c:v>
                </c:pt>
                <c:pt idx="1">
                  <c:v>65</c:v>
                </c:pt>
                <c:pt idx="2">
                  <c:v>70</c:v>
                </c:pt>
                <c:pt idx="3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CE-4292-9C18-BA2C2FA8FF71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Taille entreprise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8054-4FC3-A69A-A442981AB1A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2F6F-4CE7-A2CC-15F1454A65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054-4FC3-A69A-A442981AB1A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F6F-4CE7-A2CC-15F1454A65AD}"/>
              </c:ext>
            </c:extLst>
          </c:dPt>
          <c:dLbls>
            <c:dLbl>
              <c:idx val="0"/>
              <c:layout>
                <c:manualLayout>
                  <c:x val="1.6462962962962964E-2"/>
                  <c:y val="9.407407407407407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054-4FC3-A69A-A442981AB1A7}"/>
                </c:ext>
              </c:extLst>
            </c:dLbl>
            <c:dLbl>
              <c:idx val="1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6F-4CE7-A2CC-15F1454A65AD}"/>
                </c:ext>
              </c:extLst>
            </c:dLbl>
            <c:dLbl>
              <c:idx val="2"/>
              <c:layout>
                <c:manualLayout>
                  <c:x val="-9.4074074074074945E-3"/>
                  <c:y val="5.487654320987654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054-4FC3-A69A-A442981AB1A7}"/>
                </c:ext>
              </c:extLst>
            </c:dLbl>
            <c:dLbl>
              <c:idx val="3"/>
              <c:layout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6F-4CE7-A2CC-15F1454A65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4"/>
                <c:pt idx="0">
                  <c:v>Très petite</c:v>
                </c:pt>
                <c:pt idx="1">
                  <c:v>Petite</c:v>
                </c:pt>
                <c:pt idx="2">
                  <c:v>Moyenne</c:v>
                </c:pt>
                <c:pt idx="3">
                  <c:v>Grande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76</c:v>
                </c:pt>
                <c:pt idx="1">
                  <c:v>76</c:v>
                </c:pt>
                <c:pt idx="2">
                  <c:v>41</c:v>
                </c:pt>
                <c:pt idx="3">
                  <c:v>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54-4FC3-A69A-A442981AB1A7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</cdr:x>
      <cdr:y>0.22871</cdr:y>
    </cdr:from>
    <cdr:to>
      <cdr:x>0.5</cdr:x>
      <cdr:y>0.54856</cdr:y>
    </cdr:to>
    <cdr:cxnSp macro="">
      <cdr:nvCxnSpPr>
        <cdr:cNvPr id="5" name="Connecteur droit 4"/>
        <cdr:cNvCxnSpPr/>
      </cdr:nvCxnSpPr>
      <cdr:spPr>
        <a:xfrm xmlns:a="http://schemas.openxmlformats.org/drawingml/2006/main">
          <a:off x="2700000" y="741013"/>
          <a:ext cx="0" cy="10363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0.4992</cdr:x>
      <cdr:y>0.22871</cdr:y>
    </cdr:from>
    <cdr:to>
      <cdr:x>0.4992</cdr:x>
      <cdr:y>0.57208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695705" y="741013"/>
          <a:ext cx="0" cy="111252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</cdr:x>
      <cdr:y>0.20338</cdr:y>
    </cdr:from>
    <cdr:to>
      <cdr:x>0.5</cdr:x>
      <cdr:y>0.54112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700000" y="658942"/>
          <a:ext cx="0" cy="109428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</cdr:x>
      <cdr:y>0.20788</cdr:y>
    </cdr:from>
    <cdr:to>
      <cdr:x>0.5</cdr:x>
      <cdr:y>0.55863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700000" y="673545"/>
          <a:ext cx="0" cy="11364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</cdr:x>
      <cdr:y>0.20788</cdr:y>
    </cdr:from>
    <cdr:to>
      <cdr:x>0.5</cdr:x>
      <cdr:y>0.55863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700000" y="673545"/>
          <a:ext cx="0" cy="1136416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4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</cdr:x>
      <cdr:y>0.20764</cdr:y>
    </cdr:from>
    <cdr:to>
      <cdr:x>0.5</cdr:x>
      <cdr:y>0.54726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700000" y="672748"/>
          <a:ext cx="0" cy="110038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0.49786</cdr:x>
      <cdr:y>0.20771</cdr:y>
    </cdr:from>
    <cdr:to>
      <cdr:x>0.49786</cdr:x>
      <cdr:y>0.54369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688459" y="672981"/>
          <a:ext cx="0" cy="1088571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0.49786</cdr:x>
      <cdr:y>0.20771</cdr:y>
    </cdr:from>
    <cdr:to>
      <cdr:x>0.49786</cdr:x>
      <cdr:y>0.54369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688459" y="672981"/>
          <a:ext cx="0" cy="1088571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0.49731</cdr:x>
      <cdr:y>0.20771</cdr:y>
    </cdr:from>
    <cdr:to>
      <cdr:x>0.5</cdr:x>
      <cdr:y>0.56609</cdr:y>
    </cdr:to>
    <cdr:cxnSp macro="">
      <cdr:nvCxnSpPr>
        <cdr:cNvPr id="3" name="Connecteur droit 2"/>
        <cdr:cNvCxnSpPr/>
      </cdr:nvCxnSpPr>
      <cdr:spPr>
        <a:xfrm xmlns:a="http://schemas.openxmlformats.org/drawingml/2006/main">
          <a:off x="2685486" y="672981"/>
          <a:ext cx="14514" cy="116114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8918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974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50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916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0486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0408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523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28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3402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1011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891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2EDC4-34F7-4223-B103-32B058B1E053}" type="datetimeFigureOut">
              <a:rPr lang="fr-FR" smtClean="0"/>
              <a:t>05/12/2018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00FE3-CAB4-4597-8B02-E8E4C08439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9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6.xml"/><Relationship Id="rId4" Type="http://schemas.openxmlformats.org/officeDocument/2006/relationships/chart" Target="../charts/char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2.xml"/><Relationship Id="rId4" Type="http://schemas.openxmlformats.org/officeDocument/2006/relationships/chart" Target="../charts/char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5.xml"/><Relationship Id="rId4" Type="http://schemas.openxmlformats.org/officeDocument/2006/relationships/chart" Target="../charts/char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1.xml"/><Relationship Id="rId4" Type="http://schemas.openxmlformats.org/officeDocument/2006/relationships/chart" Target="../charts/chart3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4.xml"/><Relationship Id="rId4" Type="http://schemas.openxmlformats.org/officeDocument/2006/relationships/chart" Target="../charts/chart3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7.xml"/><Relationship Id="rId4" Type="http://schemas.openxmlformats.org/officeDocument/2006/relationships/chart" Target="../charts/chart3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7.xml"/><Relationship Id="rId4" Type="http://schemas.openxmlformats.org/officeDocument/2006/relationships/chart" Target="../charts/chart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1.xml"/><Relationship Id="rId5" Type="http://schemas.openxmlformats.org/officeDocument/2006/relationships/chart" Target="../charts/chart50.xml"/><Relationship Id="rId4" Type="http://schemas.openxmlformats.org/officeDocument/2006/relationships/chart" Target="../charts/chart4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4.xml"/><Relationship Id="rId4" Type="http://schemas.openxmlformats.org/officeDocument/2006/relationships/chart" Target="../charts/chart5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57.xml"/><Relationship Id="rId4" Type="http://schemas.openxmlformats.org/officeDocument/2006/relationships/chart" Target="../charts/chart5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0.xml"/><Relationship Id="rId4" Type="http://schemas.openxmlformats.org/officeDocument/2006/relationships/chart" Target="../charts/chart5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3.xml"/><Relationship Id="rId4" Type="http://schemas.openxmlformats.org/officeDocument/2006/relationships/chart" Target="../charts/chart6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6.xml"/><Relationship Id="rId4" Type="http://schemas.openxmlformats.org/officeDocument/2006/relationships/chart" Target="../charts/chart6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9.xml"/><Relationship Id="rId4" Type="http://schemas.openxmlformats.org/officeDocument/2006/relationships/chart" Target="../charts/chart6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2.xml"/><Relationship Id="rId4" Type="http://schemas.openxmlformats.org/officeDocument/2006/relationships/chart" Target="../charts/chart7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5.xml"/><Relationship Id="rId4" Type="http://schemas.openxmlformats.org/officeDocument/2006/relationships/chart" Target="../charts/chart7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8.xml"/><Relationship Id="rId4" Type="http://schemas.openxmlformats.org/officeDocument/2006/relationships/chart" Target="../charts/chart7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1.xml"/><Relationship Id="rId4" Type="http://schemas.openxmlformats.org/officeDocument/2006/relationships/chart" Target="../charts/chart8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4.xml"/><Relationship Id="rId4" Type="http://schemas.openxmlformats.org/officeDocument/2006/relationships/chart" Target="../charts/chart8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87.xml"/><Relationship Id="rId4" Type="http://schemas.openxmlformats.org/officeDocument/2006/relationships/chart" Target="../charts/chart8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2.xml"/><Relationship Id="rId4" Type="http://schemas.openxmlformats.org/officeDocument/2006/relationships/chart" Target="../charts/chart9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5.xml"/><Relationship Id="rId4" Type="http://schemas.openxmlformats.org/officeDocument/2006/relationships/chart" Target="../charts/chart9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8.xml"/><Relationship Id="rId4" Type="http://schemas.openxmlformats.org/officeDocument/2006/relationships/chart" Target="../charts/chart9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1.xml"/><Relationship Id="rId4" Type="http://schemas.openxmlformats.org/officeDocument/2006/relationships/chart" Target="../charts/chart10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4.xml"/><Relationship Id="rId4" Type="http://schemas.openxmlformats.org/officeDocument/2006/relationships/chart" Target="../charts/chart10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07.xml"/><Relationship Id="rId4" Type="http://schemas.openxmlformats.org/officeDocument/2006/relationships/chart" Target="../charts/chart10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322611" y="1631088"/>
            <a:ext cx="587614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Etude sur les stages :</a:t>
            </a:r>
          </a:p>
          <a:p>
            <a:pPr algn="ctr"/>
            <a:r>
              <a:rPr lang="fr-FR" sz="4000" dirty="0" smtClean="0"/>
              <a:t> </a:t>
            </a:r>
          </a:p>
          <a:p>
            <a:pPr algn="ctr"/>
            <a:r>
              <a:rPr lang="fr-FR" sz="4000" dirty="0" smtClean="0"/>
              <a:t>2016-2017</a:t>
            </a:r>
          </a:p>
          <a:p>
            <a:pPr algn="ctr"/>
            <a:r>
              <a:rPr lang="fr-FR" sz="4000" dirty="0" smtClean="0"/>
              <a:t>2017-2018</a:t>
            </a:r>
          </a:p>
          <a:p>
            <a:pPr algn="ctr"/>
            <a:r>
              <a:rPr lang="fr-FR" sz="4000" dirty="0" smtClean="0"/>
              <a:t>Sur les 2 années</a:t>
            </a:r>
            <a:endParaRPr lang="fr-FR" sz="4000" dirty="0"/>
          </a:p>
        </p:txBody>
      </p:sp>
      <p:sp>
        <p:nvSpPr>
          <p:cNvPr id="2" name="ZoneTexte 1"/>
          <p:cNvSpPr txBox="1"/>
          <p:nvPr/>
        </p:nvSpPr>
        <p:spPr>
          <a:xfrm>
            <a:off x="9286504" y="5955735"/>
            <a:ext cx="1988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Lucas 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112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797514" y="3059312"/>
            <a:ext cx="587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2016-2017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342096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Licence 3 STS Mention Informatique</a:t>
            </a:r>
            <a:endParaRPr lang="fr-FR" sz="4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98694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MIAGE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39</a:t>
            </a:r>
            <a:endParaRPr lang="fr-FR" sz="1600" i="1" dirty="0"/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/>
          </p:nvPr>
        </p:nvGraphicFramePr>
        <p:xfrm>
          <a:off x="0" y="2157629"/>
          <a:ext cx="4588565" cy="2701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     </a:t>
            </a:r>
            <a:r>
              <a:rPr lang="fr-FR" dirty="0" smtClean="0"/>
              <a:t>3,94€/h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3,92€/h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8504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237121"/>
            <a:ext cx="134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Licence 3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9" name="Graphique 8"/>
          <p:cNvGraphicFramePr/>
          <p:nvPr>
            <p:extLst>
              <p:ext uri="{D42A27DB-BD31-4B8C-83A1-F6EECF244321}">
                <p14:modId xmlns:p14="http://schemas.microsoft.com/office/powerpoint/2010/main" val="3494655340"/>
              </p:ext>
            </p:extLst>
          </p:nvPr>
        </p:nvGraphicFramePr>
        <p:xfrm>
          <a:off x="-462929" y="190247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1791918667"/>
              </p:ext>
            </p:extLst>
          </p:nvPr>
        </p:nvGraphicFramePr>
        <p:xfrm>
          <a:off x="3519161" y="190688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Graphique 14"/>
          <p:cNvGraphicFramePr/>
          <p:nvPr>
            <p:extLst>
              <p:ext uri="{D42A27DB-BD31-4B8C-83A1-F6EECF244321}">
                <p14:modId xmlns:p14="http://schemas.microsoft.com/office/powerpoint/2010/main" val="4041635119"/>
              </p:ext>
            </p:extLst>
          </p:nvPr>
        </p:nvGraphicFramePr>
        <p:xfrm>
          <a:off x="7600203" y="217490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7" name="Rectangle 16"/>
          <p:cNvSpPr/>
          <p:nvPr/>
        </p:nvSpPr>
        <p:spPr>
          <a:xfrm>
            <a:off x="10998725" y="4781827"/>
            <a:ext cx="682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3ED7208-923B-4A1B-9D25-4587B2C0A0D4}" type="CATEGORYNAME">
              <a:rPr lang="en-US" sz="1600" b="1" smtClean="0">
                <a:solidFill>
                  <a:schemeClr val="accent2"/>
                </a:solidFill>
              </a:rPr>
              <a:pPr/>
              <a:t>Petite</a:t>
            </a:fld>
            <a:endParaRPr lang="en-US" sz="1600" b="1" dirty="0" smtClean="0">
              <a:solidFill>
                <a:schemeClr val="accent2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accent2"/>
                </a:solidFill>
              </a:rPr>
              <a:t>21%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64678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Informatique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6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     </a:t>
            </a:r>
            <a:r>
              <a:rPr lang="fr-FR" dirty="0" smtClean="0"/>
              <a:t>4,07€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3,84€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237121"/>
            <a:ext cx="134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Licence 3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3173731974"/>
              </p:ext>
            </p:extLst>
          </p:nvPr>
        </p:nvGraphicFramePr>
        <p:xfrm>
          <a:off x="7600203" y="217490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5" name="Rectangle 4"/>
          <p:cNvSpPr/>
          <p:nvPr/>
        </p:nvSpPr>
        <p:spPr>
          <a:xfrm>
            <a:off x="8597076" y="2965708"/>
            <a:ext cx="682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3ED7208-923B-4A1B-9D25-4587B2C0A0D4}" type="CATEGORYNAME">
              <a:rPr lang="en-US" sz="1600" b="1" smtClean="0">
                <a:solidFill>
                  <a:schemeClr val="accent2"/>
                </a:solidFill>
              </a:rPr>
              <a:pPr/>
              <a:t>Petite</a:t>
            </a:fld>
            <a:endParaRPr lang="en-US" sz="1600" b="1" dirty="0" smtClean="0">
              <a:solidFill>
                <a:schemeClr val="accent2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accent2"/>
                </a:solidFill>
              </a:rPr>
              <a:t>33%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graphicFrame>
        <p:nvGraphicFramePr>
          <p:cNvPr id="9" name="Graphique 8"/>
          <p:cNvGraphicFramePr/>
          <p:nvPr/>
        </p:nvGraphicFramePr>
        <p:xfrm>
          <a:off x="-409716" y="217490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204370069"/>
              </p:ext>
            </p:extLst>
          </p:nvPr>
        </p:nvGraphicFramePr>
        <p:xfrm>
          <a:off x="3396000" y="217490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58206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Mathématiques et Informatique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16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     </a:t>
            </a:r>
            <a:r>
              <a:rPr lang="fr-FR" dirty="0" smtClean="0"/>
              <a:t>3,72€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3,69€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237121"/>
            <a:ext cx="134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Licence 3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3896309826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471130234"/>
              </p:ext>
            </p:extLst>
          </p:nvPr>
        </p:nvGraphicFramePr>
        <p:xfrm>
          <a:off x="-409716" y="2058362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3607196667"/>
              </p:ext>
            </p:extLst>
          </p:nvPr>
        </p:nvGraphicFramePr>
        <p:xfrm>
          <a:off x="3500064" y="2058362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83565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46146" y="2683085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1 STS Mention Informatique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64759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Informatique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 smtClean="0"/>
              <a:t>15</a:t>
            </a:r>
          </a:p>
          <a:p>
            <a:pPr algn="ctr"/>
            <a:r>
              <a:rPr lang="fr-FR" sz="1600" i="1" dirty="0" smtClean="0"/>
              <a:t>Nombre de protocoles : 30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</a:t>
            </a:r>
            <a:r>
              <a:rPr lang="fr-FR" dirty="0" smtClean="0"/>
              <a:t>4,02 </a:t>
            </a:r>
            <a:r>
              <a:rPr lang="fr-FR" dirty="0"/>
              <a:t>€/h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</a:t>
            </a:r>
            <a:r>
              <a:rPr lang="fr-FR" dirty="0" smtClean="0"/>
              <a:t>3,89€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4068954083"/>
              </p:ext>
            </p:extLst>
          </p:nvPr>
        </p:nvGraphicFramePr>
        <p:xfrm>
          <a:off x="7697052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10828646" y="237121"/>
            <a:ext cx="1339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58913130"/>
              </p:ext>
            </p:extLst>
          </p:nvPr>
        </p:nvGraphicFramePr>
        <p:xfrm>
          <a:off x="-67635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2819677421"/>
              </p:ext>
            </p:extLst>
          </p:nvPr>
        </p:nvGraphicFramePr>
        <p:xfrm>
          <a:off x="3967480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92304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MOSIG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 smtClean="0"/>
              <a:t>3</a:t>
            </a:r>
          </a:p>
          <a:p>
            <a:pPr algn="ctr"/>
            <a:r>
              <a:rPr lang="fr-FR" sz="1600" i="1" dirty="0" smtClean="0"/>
              <a:t>Nombre de protocoles : 12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3,85€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3,66€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3" name="ZoneTexte 22"/>
          <p:cNvSpPr txBox="1"/>
          <p:nvPr/>
        </p:nvSpPr>
        <p:spPr>
          <a:xfrm>
            <a:off x="10828646" y="237121"/>
            <a:ext cx="1339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1174791461"/>
              </p:ext>
            </p:extLst>
          </p:nvPr>
        </p:nvGraphicFramePr>
        <p:xfrm>
          <a:off x="7151277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985797213"/>
              </p:ext>
            </p:extLst>
          </p:nvPr>
        </p:nvGraphicFramePr>
        <p:xfrm>
          <a:off x="-254826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2768173669"/>
              </p:ext>
            </p:extLst>
          </p:nvPr>
        </p:nvGraphicFramePr>
        <p:xfrm>
          <a:off x="3628895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8525658" y="3805067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600" b="1" i="0" u="none" strike="noStrike" kern="1200" spc="0" baseline="0">
                <a:solidFill>
                  <a:srgbClr val="5B9BD5"/>
                </a:solidFill>
                <a:latin typeface="+mn-lt"/>
                <a:ea typeface="+mn-ea"/>
                <a:cs typeface="+mn-cs"/>
              </a:defRPr>
            </a:pPr>
            <a:fld id="{57C40676-A90E-4889-A6C9-2993E8999446}" type="CATEGORYNAME">
              <a:rPr lang="en-US" smtClean="0"/>
              <a:pPr algn="ctr">
                <a:defRPr sz="1600" b="1" i="0" u="none" strike="noStrike" kern="1200" spc="0" baseline="0">
                  <a:solidFill>
                    <a:srgbClr val="5B9BD5"/>
                  </a:solidFill>
                  <a:latin typeface="+mn-lt"/>
                  <a:ea typeface="+mn-ea"/>
                  <a:cs typeface="+mn-cs"/>
                </a:defRPr>
              </a:pPr>
              <a:t>Très petite</a:t>
            </a:fld>
            <a:endParaRPr lang="en-US" dirty="0"/>
          </a:p>
          <a:p>
            <a:pPr algn="ctr">
              <a:defRPr sz="1600" b="1" i="0" u="none" strike="noStrike" kern="1200" spc="0" baseline="0">
                <a:solidFill>
                  <a:srgbClr val="5B9BD5"/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50%</a:t>
            </a:r>
            <a:endParaRPr 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29488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37679" y="2649218"/>
            <a:ext cx="58761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1 STS Mention Mathématiques et applications</a:t>
            </a:r>
            <a:endParaRPr lang="fr-FR" sz="4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870040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IAM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/>
              <a:t>6</a:t>
            </a:r>
            <a:r>
              <a:rPr lang="fr-FR" sz="1600" i="1" dirty="0" smtClean="0"/>
              <a:t> 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4,10€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3,73€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60813" y="114011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25" name="Graphique 24"/>
          <p:cNvGraphicFramePr/>
          <p:nvPr>
            <p:extLst>
              <p:ext uri="{D42A27DB-BD31-4B8C-83A1-F6EECF244321}">
                <p14:modId xmlns:p14="http://schemas.microsoft.com/office/powerpoint/2010/main" val="4208116668"/>
              </p:ext>
            </p:extLst>
          </p:nvPr>
        </p:nvGraphicFramePr>
        <p:xfrm>
          <a:off x="7254929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337637796"/>
              </p:ext>
            </p:extLst>
          </p:nvPr>
        </p:nvGraphicFramePr>
        <p:xfrm>
          <a:off x="-203849" y="2156902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277244239"/>
              </p:ext>
            </p:extLst>
          </p:nvPr>
        </p:nvGraphicFramePr>
        <p:xfrm>
          <a:off x="3396000" y="21508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6" name="Connecteur droit 5"/>
          <p:cNvCxnSpPr/>
          <p:nvPr/>
        </p:nvCxnSpPr>
        <p:spPr>
          <a:xfrm>
            <a:off x="9945858" y="2813538"/>
            <a:ext cx="0" cy="1153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224911" y="439028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 sz="1400" b="1" i="0" u="none" strike="noStrike" kern="1200" spc="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fld id="{F48EE093-390B-4BA0-9D22-50EC6CB4A070}" type="CATEGORYNAME">
              <a:rPr lang="en-US" sz="1600"/>
              <a:pPr algn="ctr">
                <a:defRPr sz="1400" b="1" i="0" u="none" strike="noStrike" kern="1200" spc="0" baseline="0">
                  <a:solidFill>
                    <a:srgbClr val="FFC000"/>
                  </a:solidFill>
                  <a:latin typeface="+mn-lt"/>
                  <a:ea typeface="+mn-ea"/>
                  <a:cs typeface="+mn-cs"/>
                </a:defRPr>
              </a:pPr>
              <a:t>Grande</a:t>
            </a:fld>
            <a:r>
              <a:rPr lang="en-US" sz="1600" dirty="0"/>
              <a:t>
</a:t>
            </a:r>
            <a:fld id="{5A71BA69-9C95-4676-8C06-849BF71F2A51}" type="PERCENTAGE">
              <a:rPr lang="en-US" sz="1600"/>
              <a:pPr algn="ctr">
                <a:defRPr sz="1400" b="1" i="0" u="none" strike="noStrike" kern="1200" spc="0" baseline="0">
                  <a:solidFill>
                    <a:srgbClr val="FFC000"/>
                  </a:solidFill>
                  <a:latin typeface="+mn-lt"/>
                  <a:ea typeface="+mn-ea"/>
                  <a:cs typeface="+mn-cs"/>
                </a:defRPr>
              </a:pPr>
              <a:t>14%</a:t>
            </a:fld>
            <a:endParaRPr lang="en-US" sz="1600" dirty="0"/>
          </a:p>
        </p:txBody>
      </p:sp>
      <p:sp>
        <p:nvSpPr>
          <p:cNvPr id="18" name="ZoneTexte 17"/>
          <p:cNvSpPr txBox="1"/>
          <p:nvPr/>
        </p:nvSpPr>
        <p:spPr>
          <a:xfrm>
            <a:off x="10778433" y="-74730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84689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SSD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/>
              <a:t>7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4,52€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4,75€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60813" y="114011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3203958513"/>
              </p:ext>
            </p:extLst>
          </p:nvPr>
        </p:nvGraphicFramePr>
        <p:xfrm>
          <a:off x="7254929" y="2164449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2580141392"/>
              </p:ext>
            </p:extLst>
          </p:nvPr>
        </p:nvGraphicFramePr>
        <p:xfrm>
          <a:off x="-254826" y="2164449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6" name="Graphique 25"/>
          <p:cNvGraphicFramePr/>
          <p:nvPr>
            <p:extLst>
              <p:ext uri="{D42A27DB-BD31-4B8C-83A1-F6EECF244321}">
                <p14:modId xmlns:p14="http://schemas.microsoft.com/office/powerpoint/2010/main" val="1735763827"/>
              </p:ext>
            </p:extLst>
          </p:nvPr>
        </p:nvGraphicFramePr>
        <p:xfrm>
          <a:off x="3396000" y="2164449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86453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29925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1 STS Mention MIAGE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0866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MIAGE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49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/>
              <a:t>5</a:t>
            </a:r>
            <a:r>
              <a:rPr lang="fr-FR" dirty="0" smtClean="0"/>
              <a:t>,16€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/>
              <a:t>5</a:t>
            </a:r>
            <a:r>
              <a:rPr lang="fr-FR" dirty="0" smtClean="0"/>
              <a:t>,13€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1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MIAGE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264216565"/>
              </p:ext>
            </p:extLst>
          </p:nvPr>
        </p:nvGraphicFramePr>
        <p:xfrm>
          <a:off x="7254929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aphique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978099"/>
              </p:ext>
            </p:extLst>
          </p:nvPr>
        </p:nvGraphicFramePr>
        <p:xfrm>
          <a:off x="-409716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Graphique 13"/>
          <p:cNvGraphicFramePr/>
          <p:nvPr>
            <p:extLst>
              <p:ext uri="{D42A27DB-BD31-4B8C-83A1-F6EECF244321}">
                <p14:modId xmlns:p14="http://schemas.microsoft.com/office/powerpoint/2010/main" val="535814392"/>
              </p:ext>
            </p:extLst>
          </p:nvPr>
        </p:nvGraphicFramePr>
        <p:xfrm>
          <a:off x="3422607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4061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2 STS Mention Informatique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30102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CCI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31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6,15€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5,89€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4121211433"/>
              </p:ext>
            </p:extLst>
          </p:nvPr>
        </p:nvGraphicFramePr>
        <p:xfrm>
          <a:off x="7669999" y="224093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82715559"/>
              </p:ext>
            </p:extLst>
          </p:nvPr>
        </p:nvGraphicFramePr>
        <p:xfrm>
          <a:off x="-67635" y="224093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505936380"/>
              </p:ext>
            </p:extLst>
          </p:nvPr>
        </p:nvGraphicFramePr>
        <p:xfrm>
          <a:off x="3727918" y="224093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39654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Cybersecurity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11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7,22€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6,79€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2548700512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820417010"/>
              </p:ext>
            </p:extLst>
          </p:nvPr>
        </p:nvGraphicFramePr>
        <p:xfrm>
          <a:off x="-283688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4277402596"/>
              </p:ext>
            </p:extLst>
          </p:nvPr>
        </p:nvGraphicFramePr>
        <p:xfrm>
          <a:off x="3694033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97421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Génie Informatique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16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6,94€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6,43€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1279884569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326974362"/>
              </p:ext>
            </p:extLst>
          </p:nvPr>
        </p:nvGraphicFramePr>
        <p:xfrm>
          <a:off x="-409716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1677071483"/>
              </p:ext>
            </p:extLst>
          </p:nvPr>
        </p:nvGraphicFramePr>
        <p:xfrm>
          <a:off x="3513385" y="2082592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2952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MOSIG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38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7,87€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4,58€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903333141"/>
              </p:ext>
            </p:extLst>
          </p:nvPr>
        </p:nvGraphicFramePr>
        <p:xfrm>
          <a:off x="7601377" y="19643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636806989"/>
              </p:ext>
            </p:extLst>
          </p:nvPr>
        </p:nvGraphicFramePr>
        <p:xfrm>
          <a:off x="-409716" y="2020731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3684766810"/>
              </p:ext>
            </p:extLst>
          </p:nvPr>
        </p:nvGraphicFramePr>
        <p:xfrm>
          <a:off x="3595831" y="2020731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86510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ORCO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/>
              <a:t>3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3,70€</a:t>
            </a:r>
            <a:r>
              <a:rPr lang="fr-FR" dirty="0"/>
              <a:t>/</a:t>
            </a:r>
            <a:r>
              <a:rPr lang="fr-FR" dirty="0" smtClean="0"/>
              <a:t>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3497736111"/>
              </p:ext>
            </p:extLst>
          </p:nvPr>
        </p:nvGraphicFramePr>
        <p:xfrm>
          <a:off x="-284810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2" name="Connecteur droit 11"/>
          <p:cNvCxnSpPr/>
          <p:nvPr/>
        </p:nvCxnSpPr>
        <p:spPr>
          <a:xfrm>
            <a:off x="2415190" y="2758190"/>
            <a:ext cx="0" cy="110927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18" name="Graphique 17"/>
          <p:cNvGraphicFramePr/>
          <p:nvPr>
            <p:extLst>
              <p:ext uri="{D42A27DB-BD31-4B8C-83A1-F6EECF244321}">
                <p14:modId xmlns:p14="http://schemas.microsoft.com/office/powerpoint/2010/main" val="465369593"/>
              </p:ext>
            </p:extLst>
          </p:nvPr>
        </p:nvGraphicFramePr>
        <p:xfrm>
          <a:off x="3538259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7783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2 STS Mention Mathématiques et applications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68924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23757" y="654350"/>
            <a:ext cx="63908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Mathématiques Fondamentales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/>
              <a:t>5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3,61€</a:t>
            </a:r>
            <a:r>
              <a:rPr lang="fr-FR" dirty="0"/>
              <a:t>/</a:t>
            </a:r>
            <a:r>
              <a:rPr lang="fr-FR" dirty="0" smtClean="0"/>
              <a:t>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18" name="ZoneTexte 17"/>
          <p:cNvSpPr txBox="1"/>
          <p:nvPr/>
        </p:nvSpPr>
        <p:spPr>
          <a:xfrm>
            <a:off x="10752357" y="190955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150066899"/>
              </p:ext>
            </p:extLst>
          </p:nvPr>
        </p:nvGraphicFramePr>
        <p:xfrm>
          <a:off x="-299801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1276501331"/>
              </p:ext>
            </p:extLst>
          </p:nvPr>
        </p:nvGraphicFramePr>
        <p:xfrm>
          <a:off x="3486039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3765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SIAM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14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5,75€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4,37€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18" name="ZoneTexte 17"/>
          <p:cNvSpPr txBox="1"/>
          <p:nvPr/>
        </p:nvSpPr>
        <p:spPr>
          <a:xfrm>
            <a:off x="10752357" y="190955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576926745"/>
              </p:ext>
            </p:extLst>
          </p:nvPr>
        </p:nvGraphicFramePr>
        <p:xfrm>
          <a:off x="-134122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3497429799"/>
              </p:ext>
            </p:extLst>
          </p:nvPr>
        </p:nvGraphicFramePr>
        <p:xfrm>
          <a:off x="3830819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aphique 14"/>
          <p:cNvGraphicFramePr/>
          <p:nvPr>
            <p:extLst>
              <p:ext uri="{D42A27DB-BD31-4B8C-83A1-F6EECF244321}">
                <p14:modId xmlns:p14="http://schemas.microsoft.com/office/powerpoint/2010/main" val="536514255"/>
              </p:ext>
            </p:extLst>
          </p:nvPr>
        </p:nvGraphicFramePr>
        <p:xfrm>
          <a:off x="7331571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2016-2017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79256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37071" y="337572"/>
            <a:ext cx="7891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 </a:t>
            </a:r>
          </a:p>
          <a:p>
            <a:r>
              <a:rPr lang="fr-FR" sz="4000" b="1" dirty="0" smtClean="0"/>
              <a:t>2016/2017</a:t>
            </a:r>
          </a:p>
        </p:txBody>
      </p:sp>
      <p:graphicFrame>
        <p:nvGraphicFramePr>
          <p:cNvPr id="6" name="Graphique 5"/>
          <p:cNvGraphicFramePr/>
          <p:nvPr>
            <p:extLst/>
          </p:nvPr>
        </p:nvGraphicFramePr>
        <p:xfrm>
          <a:off x="0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/>
          <p:nvPr>
            <p:extLst/>
          </p:nvPr>
        </p:nvGraphicFramePr>
        <p:xfrm>
          <a:off x="3785522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/>
          </p:nvPr>
        </p:nvGraphicFramePr>
        <p:xfrm>
          <a:off x="7571044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5,18€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4,53€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1880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37071" y="337572"/>
            <a:ext cx="7891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 </a:t>
            </a:r>
          </a:p>
          <a:p>
            <a:r>
              <a:rPr lang="fr-FR" sz="4000" b="1" dirty="0" smtClean="0"/>
              <a:t>2016/2017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0284" y="2397140"/>
            <a:ext cx="48913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Entreprise qui prennent le plus de stagiaire : </a:t>
            </a:r>
          </a:p>
          <a:p>
            <a:pPr algn="ctr"/>
            <a:endParaRPr lang="fr-FR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ATOS </a:t>
            </a:r>
            <a:r>
              <a:rPr lang="fr-FR" b="1" dirty="0" smtClean="0"/>
              <a:t>(10)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CGI </a:t>
            </a:r>
            <a:r>
              <a:rPr lang="fr-FR" b="1" dirty="0" smtClean="0"/>
              <a:t>(10)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CAPGEMINI </a:t>
            </a:r>
            <a:r>
              <a:rPr lang="fr-FR" b="1" dirty="0" smtClean="0"/>
              <a:t>(6)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HARDIS</a:t>
            </a:r>
            <a:r>
              <a:rPr lang="fr-FR" b="1" dirty="0" smtClean="0"/>
              <a:t> (5)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NORSYS </a:t>
            </a:r>
            <a:r>
              <a:rPr lang="fr-FR" b="1" dirty="0" smtClean="0"/>
              <a:t>(4)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SOPRA </a:t>
            </a:r>
            <a:r>
              <a:rPr lang="fr-FR" b="1" dirty="0" smtClean="0"/>
              <a:t>(5)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6096000" y="2397140"/>
            <a:ext cx="48913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Entreprise qui indemnisent le mieux : </a:t>
            </a:r>
          </a:p>
          <a:p>
            <a:pPr algn="ctr"/>
            <a:endParaRPr lang="fr-FR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CODALIS </a:t>
            </a:r>
            <a:r>
              <a:rPr lang="fr-FR" b="1" dirty="0" smtClean="0"/>
              <a:t>(14,97€/h)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ERNST ET YOUNG ADVISORY </a:t>
            </a:r>
            <a:r>
              <a:rPr lang="fr-FR" b="1" dirty="0" smtClean="0"/>
              <a:t>(11,78€/h)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MC NEXT </a:t>
            </a:r>
            <a:r>
              <a:rPr lang="fr-FR" b="1" dirty="0" smtClean="0"/>
              <a:t>(9,74€/h)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DASSAULT SYSTEMES </a:t>
            </a:r>
            <a:r>
              <a:rPr lang="fr-FR" b="1" dirty="0" smtClean="0"/>
              <a:t>(9,16€/h)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SAP France </a:t>
            </a:r>
            <a:r>
              <a:rPr lang="fr-FR" b="1" dirty="0" smtClean="0"/>
              <a:t>(9,09€/h)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ATOS INTEGRATION </a:t>
            </a:r>
            <a:r>
              <a:rPr lang="fr-FR" b="1" dirty="0" smtClean="0"/>
              <a:t>(8,92€/h)</a:t>
            </a:r>
          </a:p>
        </p:txBody>
      </p:sp>
    </p:spTree>
    <p:extLst>
      <p:ext uri="{BB962C8B-B14F-4D97-AF65-F5344CB8AC3E}">
        <p14:creationId xmlns:p14="http://schemas.microsoft.com/office/powerpoint/2010/main" val="131910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4797514" y="3059312"/>
            <a:ext cx="587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2017-2018</a:t>
            </a: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156630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ZoneTexte 23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Licence 3 STS Mention Informatique</a:t>
            </a:r>
            <a:endParaRPr lang="fr-FR" sz="4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21803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MIAGE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57</a:t>
            </a:r>
            <a:endParaRPr lang="fr-FR" sz="1600" i="1" dirty="0"/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/>
          </p:nvPr>
        </p:nvGraphicFramePr>
        <p:xfrm>
          <a:off x="0" y="2157629"/>
          <a:ext cx="4588565" cy="2701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/>
          </p:nvPr>
        </p:nvGraphicFramePr>
        <p:xfrm>
          <a:off x="-811435" y="1998584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/>
          </p:nvPr>
        </p:nvGraphicFramePr>
        <p:xfrm>
          <a:off x="3500064" y="1998584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     </a:t>
            </a:r>
            <a:r>
              <a:rPr lang="fr-FR" dirty="0" smtClean="0"/>
              <a:t>4,14€/h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4,07€/h</a:t>
            </a:r>
            <a:endParaRPr lang="fr-FR" dirty="0"/>
          </a:p>
        </p:txBody>
      </p:sp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1240009596"/>
              </p:ext>
            </p:extLst>
          </p:nvPr>
        </p:nvGraphicFramePr>
        <p:xfrm>
          <a:off x="7632963" y="205171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8504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237121"/>
            <a:ext cx="134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Licence 3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17" name="ZoneTexte 16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85346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Informatique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7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     </a:t>
            </a:r>
            <a:r>
              <a:rPr lang="fr-FR" dirty="0"/>
              <a:t>4,01€/h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/>
              <a:t>3,86€/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237121"/>
            <a:ext cx="134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Licence 3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Graphique 16"/>
          <p:cNvGraphicFramePr>
            <a:graphicFrameLocks/>
          </p:cNvGraphicFramePr>
          <p:nvPr>
            <p:extLst/>
          </p:nvPr>
        </p:nvGraphicFramePr>
        <p:xfrm>
          <a:off x="-600075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/>
          <p:cNvGraphicFramePr>
            <a:graphicFrameLocks/>
          </p:cNvGraphicFramePr>
          <p:nvPr>
            <p:extLst/>
          </p:nvPr>
        </p:nvGraphicFramePr>
        <p:xfrm>
          <a:off x="3500064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aphique 18"/>
          <p:cNvGraphicFramePr/>
          <p:nvPr>
            <p:extLst>
              <p:ext uri="{D42A27DB-BD31-4B8C-83A1-F6EECF244321}">
                <p14:modId xmlns:p14="http://schemas.microsoft.com/office/powerpoint/2010/main" val="1869204173"/>
              </p:ext>
            </p:extLst>
          </p:nvPr>
        </p:nvGraphicFramePr>
        <p:xfrm>
          <a:off x="7600203" y="217490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ZoneTexte 13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5" name="Rectangle 4"/>
          <p:cNvSpPr/>
          <p:nvPr/>
        </p:nvSpPr>
        <p:spPr>
          <a:xfrm>
            <a:off x="9094033" y="4830133"/>
            <a:ext cx="6823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43ED7208-923B-4A1B-9D25-4587B2C0A0D4}" type="CATEGORYNAME">
              <a:rPr lang="en-US" sz="1600" b="1" smtClean="0">
                <a:solidFill>
                  <a:schemeClr val="accent2"/>
                </a:solidFill>
              </a:rPr>
              <a:pPr/>
              <a:t>Petite</a:t>
            </a:fld>
            <a:endParaRPr lang="en-US" sz="1600" b="1" dirty="0" smtClean="0">
              <a:solidFill>
                <a:schemeClr val="accent2"/>
              </a:solidFill>
            </a:endParaRPr>
          </a:p>
          <a:p>
            <a:pPr algn="ctr"/>
            <a:r>
              <a:rPr lang="en-US" sz="1600" b="1" dirty="0" smtClean="0">
                <a:solidFill>
                  <a:schemeClr val="accent2"/>
                </a:solidFill>
              </a:rPr>
              <a:t>20%</a:t>
            </a:r>
            <a:endParaRPr lang="fr-FR" sz="1600" b="1" dirty="0">
              <a:solidFill>
                <a:schemeClr val="accent2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835950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Mathématiques et Informatique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13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     </a:t>
            </a:r>
            <a:r>
              <a:rPr lang="fr-FR" dirty="0" smtClean="0"/>
              <a:t>3,78€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3,77€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237121"/>
            <a:ext cx="13468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Licence 3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/>
          </p:nvPr>
        </p:nvGraphicFramePr>
        <p:xfrm>
          <a:off x="-409716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/>
          </p:nvPr>
        </p:nvGraphicFramePr>
        <p:xfrm>
          <a:off x="3396000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1536684929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18" name="ZoneTexte 17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09536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46146" y="2683085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1 STS Mention Informatique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228867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Informatique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 smtClean="0"/>
              <a:t>21</a:t>
            </a:r>
          </a:p>
          <a:p>
            <a:pPr algn="ctr"/>
            <a:r>
              <a:rPr lang="fr-FR" sz="1600" i="1" dirty="0" smtClean="0"/>
              <a:t>Nombre de protocoles : 81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</a:t>
            </a:r>
            <a:r>
              <a:rPr lang="fr-FR" dirty="0" smtClean="0"/>
              <a:t>4,37 </a:t>
            </a:r>
            <a:r>
              <a:rPr lang="fr-FR" dirty="0"/>
              <a:t>€/h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3,89€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9749452"/>
              </p:ext>
            </p:extLst>
          </p:nvPr>
        </p:nvGraphicFramePr>
        <p:xfrm>
          <a:off x="-612447" y="218150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7477924"/>
              </p:ext>
            </p:extLst>
          </p:nvPr>
        </p:nvGraphicFramePr>
        <p:xfrm>
          <a:off x="3396000" y="2177939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2381593609"/>
              </p:ext>
            </p:extLst>
          </p:nvPr>
        </p:nvGraphicFramePr>
        <p:xfrm>
          <a:off x="7697052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10828646" y="237121"/>
            <a:ext cx="1339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66624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MOSIG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</a:t>
            </a:r>
            <a:r>
              <a:rPr lang="fr-FR" sz="1600" i="1" dirty="0" smtClean="0"/>
              <a:t>19</a:t>
            </a:r>
          </a:p>
          <a:p>
            <a:pPr algn="ctr"/>
            <a:r>
              <a:rPr lang="fr-FR" sz="1600" i="1" dirty="0" smtClean="0"/>
              <a:t>Nombre de protocoles : 7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3,75€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3,75€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19" name="Graphique 18"/>
          <p:cNvGraphicFramePr>
            <a:graphicFrameLocks/>
          </p:cNvGraphicFramePr>
          <p:nvPr>
            <p:extLst/>
          </p:nvPr>
        </p:nvGraphicFramePr>
        <p:xfrm>
          <a:off x="3396000" y="2177939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ZoneTexte 22"/>
          <p:cNvSpPr txBox="1"/>
          <p:nvPr/>
        </p:nvSpPr>
        <p:spPr>
          <a:xfrm>
            <a:off x="10828646" y="237121"/>
            <a:ext cx="1339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Informatique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4448030"/>
              </p:ext>
            </p:extLst>
          </p:nvPr>
        </p:nvGraphicFramePr>
        <p:xfrm>
          <a:off x="-462929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279362165"/>
              </p:ext>
            </p:extLst>
          </p:nvPr>
        </p:nvGraphicFramePr>
        <p:xfrm>
          <a:off x="7254929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688166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3537679" y="2649218"/>
            <a:ext cx="58761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1 STS Mention Mathématiques et applications</a:t>
            </a:r>
            <a:endParaRPr lang="fr-FR" sz="4000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0841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IAM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11 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4,11€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3,93€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7431287"/>
              </p:ext>
            </p:extLst>
          </p:nvPr>
        </p:nvGraphicFramePr>
        <p:xfrm>
          <a:off x="-462929" y="2159449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Graphique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561002"/>
              </p:ext>
            </p:extLst>
          </p:nvPr>
        </p:nvGraphicFramePr>
        <p:xfrm>
          <a:off x="3519161" y="2133830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ZoneTexte 23"/>
          <p:cNvSpPr txBox="1"/>
          <p:nvPr/>
        </p:nvSpPr>
        <p:spPr>
          <a:xfrm>
            <a:off x="10760813" y="114011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25" name="Graphique 24"/>
          <p:cNvGraphicFramePr/>
          <p:nvPr>
            <p:extLst>
              <p:ext uri="{D42A27DB-BD31-4B8C-83A1-F6EECF244321}">
                <p14:modId xmlns:p14="http://schemas.microsoft.com/office/powerpoint/2010/main" val="977585861"/>
              </p:ext>
            </p:extLst>
          </p:nvPr>
        </p:nvGraphicFramePr>
        <p:xfrm>
          <a:off x="7254929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63007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60477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SSD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9 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4,85€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4,30€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60813" y="114011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1 STS Mention 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1469767112"/>
              </p:ext>
            </p:extLst>
          </p:nvPr>
        </p:nvGraphicFramePr>
        <p:xfrm>
          <a:off x="7254929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515060"/>
              </p:ext>
            </p:extLst>
          </p:nvPr>
        </p:nvGraphicFramePr>
        <p:xfrm>
          <a:off x="-462929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3729628"/>
              </p:ext>
            </p:extLst>
          </p:nvPr>
        </p:nvGraphicFramePr>
        <p:xfrm>
          <a:off x="3396000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78433" y="-74730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11853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1 STS Mention MIAGE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99075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MIAGE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48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/>
              <a:t>5</a:t>
            </a:r>
            <a:r>
              <a:rPr lang="fr-FR" dirty="0" smtClean="0"/>
              <a:t>,16€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/>
              <a:t>5</a:t>
            </a:r>
            <a:r>
              <a:rPr lang="fr-FR" dirty="0" smtClean="0"/>
              <a:t>,13€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1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MIAGE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Graphique 7"/>
          <p:cNvGraphicFramePr/>
          <p:nvPr>
            <p:extLst>
              <p:ext uri="{D42A27DB-BD31-4B8C-83A1-F6EECF244321}">
                <p14:modId xmlns:p14="http://schemas.microsoft.com/office/powerpoint/2010/main" val="2340629186"/>
              </p:ext>
            </p:extLst>
          </p:nvPr>
        </p:nvGraphicFramePr>
        <p:xfrm>
          <a:off x="7254929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8471825"/>
              </p:ext>
            </p:extLst>
          </p:nvPr>
        </p:nvGraphicFramePr>
        <p:xfrm>
          <a:off x="-612447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910772"/>
              </p:ext>
            </p:extLst>
          </p:nvPr>
        </p:nvGraphicFramePr>
        <p:xfrm>
          <a:off x="3396000" y="212873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82196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2 STS Mention Informatique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62237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CCI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26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6,13€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6,13€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135629"/>
              </p:ext>
            </p:extLst>
          </p:nvPr>
        </p:nvGraphicFramePr>
        <p:xfrm>
          <a:off x="-409716" y="224093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1158723"/>
              </p:ext>
            </p:extLst>
          </p:nvPr>
        </p:nvGraphicFramePr>
        <p:xfrm>
          <a:off x="3519161" y="224093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906340765"/>
              </p:ext>
            </p:extLst>
          </p:nvPr>
        </p:nvGraphicFramePr>
        <p:xfrm>
          <a:off x="7669999" y="2240933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81474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</a:t>
            </a:r>
            <a:r>
              <a:rPr lang="fr-FR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Cybersecurity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14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6,24€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5,00€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2735553382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4872158"/>
              </p:ext>
            </p:extLst>
          </p:nvPr>
        </p:nvGraphicFramePr>
        <p:xfrm>
          <a:off x="-462929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0370508"/>
              </p:ext>
            </p:extLst>
          </p:nvPr>
        </p:nvGraphicFramePr>
        <p:xfrm>
          <a:off x="3694033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119896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Génie Informatique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33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6,28€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5,97€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2782884728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7541199"/>
              </p:ext>
            </p:extLst>
          </p:nvPr>
        </p:nvGraphicFramePr>
        <p:xfrm>
          <a:off x="-409716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7053421"/>
              </p:ext>
            </p:extLst>
          </p:nvPr>
        </p:nvGraphicFramePr>
        <p:xfrm>
          <a:off x="3396000" y="211986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63289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MOSIG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23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</a:t>
            </a:r>
            <a:r>
              <a:rPr lang="fr-FR" dirty="0" smtClean="0"/>
              <a:t>12,47€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5,94€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1138867419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4902395"/>
              </p:ext>
            </p:extLst>
          </p:nvPr>
        </p:nvGraphicFramePr>
        <p:xfrm>
          <a:off x="-398163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8034410"/>
              </p:ext>
            </p:extLst>
          </p:nvPr>
        </p:nvGraphicFramePr>
        <p:xfrm>
          <a:off x="3519161" y="2082592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43126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ORCO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12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5,65€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4,89€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88453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  <a:endParaRPr lang="fr-FR" b="1" dirty="0">
              <a:solidFill>
                <a:schemeClr val="bg1"/>
              </a:solidFill>
            </a:endParaRPr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155405805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064052"/>
              </p:ext>
            </p:extLst>
          </p:nvPr>
        </p:nvGraphicFramePr>
        <p:xfrm>
          <a:off x="-184484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001183"/>
              </p:ext>
            </p:extLst>
          </p:nvPr>
        </p:nvGraphicFramePr>
        <p:xfrm>
          <a:off x="3626001" y="2185067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843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2 STS Mention Mathématiques et applications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15883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6310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Mathématiques Fondamentales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9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3,75€</a:t>
            </a:r>
            <a:r>
              <a:rPr lang="fr-FR" dirty="0"/>
              <a:t>/</a:t>
            </a:r>
            <a:r>
              <a:rPr lang="fr-FR" dirty="0" smtClean="0"/>
              <a:t>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52357" y="190955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8" name="Graphique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1765847"/>
              </p:ext>
            </p:extLst>
          </p:nvPr>
        </p:nvGraphicFramePr>
        <p:xfrm>
          <a:off x="-72590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3627949"/>
              </p:ext>
            </p:extLst>
          </p:nvPr>
        </p:nvGraphicFramePr>
        <p:xfrm>
          <a:off x="3396000" y="2119866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80120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SIAM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10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8,46€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5,63€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196599426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52357" y="190955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9630042"/>
              </p:ext>
            </p:extLst>
          </p:nvPr>
        </p:nvGraphicFramePr>
        <p:xfrm>
          <a:off x="-392988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Graphique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2728887"/>
              </p:ext>
            </p:extLst>
          </p:nvPr>
        </p:nvGraphicFramePr>
        <p:xfrm>
          <a:off x="3396000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16537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SSD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8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5,49€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4,82€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1534695516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52357" y="190955"/>
            <a:ext cx="1531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sz="1600" b="1" dirty="0" smtClean="0">
                <a:solidFill>
                  <a:schemeClr val="bg1"/>
                </a:solidFill>
              </a:rPr>
              <a:t>Mathématiques et applications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7974945"/>
              </p:ext>
            </p:extLst>
          </p:nvPr>
        </p:nvGraphicFramePr>
        <p:xfrm>
          <a:off x="-409716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7197252"/>
              </p:ext>
            </p:extLst>
          </p:nvPr>
        </p:nvGraphicFramePr>
        <p:xfrm>
          <a:off x="3396000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ZoneTexte 18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209516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537679" y="2649218"/>
            <a:ext cx="5876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Master 2 STS Mention MIAGE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04244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20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Parcours MIAGE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4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4,16€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4,16€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3308173754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52357" y="190955"/>
            <a:ext cx="1531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Master 2 STS Mention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MIAGE</a:t>
            </a:r>
          </a:p>
        </p:txBody>
      </p:sp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3123560"/>
              </p:ext>
            </p:extLst>
          </p:nvPr>
        </p:nvGraphicFramePr>
        <p:xfrm>
          <a:off x="-409716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Graphique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946570"/>
              </p:ext>
            </p:extLst>
          </p:nvPr>
        </p:nvGraphicFramePr>
        <p:xfrm>
          <a:off x="3396000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362801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479623" y="2741153"/>
            <a:ext cx="58761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 smtClean="0"/>
              <a:t>Magistère Informatique</a:t>
            </a:r>
            <a:endParaRPr lang="fr-FR" sz="4000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122754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" y="0"/>
            <a:ext cx="2087550" cy="1800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3097967" y="652619"/>
            <a:ext cx="59960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fr-FR" sz="2800" b="1" baseline="30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</a:t>
            </a:r>
            <a:r>
              <a:rPr lang="fr-F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année </a:t>
            </a:r>
          </a:p>
          <a:p>
            <a:pPr algn="ctr"/>
            <a:r>
              <a:rPr lang="fr-FR" sz="1600" i="1" dirty="0" smtClean="0"/>
              <a:t>Nombre de </a:t>
            </a:r>
            <a:r>
              <a:rPr lang="fr-FR" sz="1600" i="1" dirty="0" smtClean="0"/>
              <a:t>stages </a:t>
            </a:r>
            <a:r>
              <a:rPr lang="fr-FR" sz="1600" i="1" dirty="0" smtClean="0"/>
              <a:t>: 6</a:t>
            </a:r>
            <a:endParaRPr lang="fr-FR" sz="1600" i="1" dirty="0"/>
          </a:p>
        </p:txBody>
      </p:sp>
      <p:sp>
        <p:nvSpPr>
          <p:cNvPr id="3" name="ZoneTexte 2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3,75€</a:t>
            </a:r>
            <a:r>
              <a:rPr lang="fr-FR" dirty="0"/>
              <a:t>/</a:t>
            </a:r>
            <a:r>
              <a:rPr lang="fr-FR" dirty="0" smtClean="0"/>
              <a:t>h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dirty="0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ZoneTexte 16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  <p:graphicFrame>
        <p:nvGraphicFramePr>
          <p:cNvPr id="22" name="Graphique 21"/>
          <p:cNvGraphicFramePr/>
          <p:nvPr>
            <p:extLst>
              <p:ext uri="{D42A27DB-BD31-4B8C-83A1-F6EECF244321}">
                <p14:modId xmlns:p14="http://schemas.microsoft.com/office/powerpoint/2010/main" val="852093054"/>
              </p:ext>
            </p:extLst>
          </p:nvPr>
        </p:nvGraphicFramePr>
        <p:xfrm>
          <a:off x="7436485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ZoneTexte 17"/>
          <p:cNvSpPr txBox="1"/>
          <p:nvPr/>
        </p:nvSpPr>
        <p:spPr>
          <a:xfrm>
            <a:off x="10760813" y="329454"/>
            <a:ext cx="1531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bg1"/>
                </a:solidFill>
              </a:rPr>
              <a:t>Magistère </a:t>
            </a:r>
          </a:p>
          <a:p>
            <a:r>
              <a:rPr lang="fr-FR" b="1" dirty="0" smtClean="0">
                <a:solidFill>
                  <a:schemeClr val="bg1"/>
                </a:solidFill>
              </a:rPr>
              <a:t>Informatique</a:t>
            </a:r>
          </a:p>
        </p:txBody>
      </p:sp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353969"/>
              </p:ext>
            </p:extLst>
          </p:nvPr>
        </p:nvGraphicFramePr>
        <p:xfrm>
          <a:off x="-409716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Graphique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7908914"/>
              </p:ext>
            </p:extLst>
          </p:nvPr>
        </p:nvGraphicFramePr>
        <p:xfrm>
          <a:off x="3396000" y="2099248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ZoneTexte 15"/>
          <p:cNvSpPr txBox="1"/>
          <p:nvPr/>
        </p:nvSpPr>
        <p:spPr>
          <a:xfrm>
            <a:off x="10778433" y="-39561"/>
            <a:ext cx="1190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/>
              <a:t>2017-2018</a:t>
            </a:r>
            <a:endParaRPr lang="fr-FR" sz="1600" b="1" dirty="0"/>
          </a:p>
        </p:txBody>
      </p:sp>
    </p:spTree>
    <p:extLst>
      <p:ext uri="{BB962C8B-B14F-4D97-AF65-F5344CB8AC3E}">
        <p14:creationId xmlns:p14="http://schemas.microsoft.com/office/powerpoint/2010/main" val="404000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37071" y="337572"/>
            <a:ext cx="7891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 </a:t>
            </a:r>
          </a:p>
          <a:p>
            <a:r>
              <a:rPr lang="fr-FR" sz="4000" b="1" dirty="0" smtClean="0"/>
              <a:t>2017/2018</a:t>
            </a:r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7686060"/>
              </p:ext>
            </p:extLst>
          </p:nvPr>
        </p:nvGraphicFramePr>
        <p:xfrm>
          <a:off x="0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190776292"/>
              </p:ext>
            </p:extLst>
          </p:nvPr>
        </p:nvGraphicFramePr>
        <p:xfrm>
          <a:off x="3785522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1435143911"/>
              </p:ext>
            </p:extLst>
          </p:nvPr>
        </p:nvGraphicFramePr>
        <p:xfrm>
          <a:off x="7571044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5,36€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4,6€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40547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37071" y="337572"/>
            <a:ext cx="7891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 </a:t>
            </a:r>
          </a:p>
          <a:p>
            <a:r>
              <a:rPr lang="fr-FR" sz="4000" b="1" dirty="0" smtClean="0"/>
              <a:t>2017/2018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0284" y="2397140"/>
            <a:ext cx="48913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Entreprise qui prennent le plus de stagiaire : </a:t>
            </a:r>
          </a:p>
          <a:p>
            <a:pPr algn="ctr"/>
            <a:endParaRPr lang="fr-FR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ATOS </a:t>
            </a:r>
            <a:r>
              <a:rPr lang="fr-FR" b="1" dirty="0" smtClean="0"/>
              <a:t>(10)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HARDIS </a:t>
            </a:r>
            <a:r>
              <a:rPr lang="fr-FR" b="1" dirty="0" smtClean="0"/>
              <a:t>(9)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ORANGE LABS </a:t>
            </a:r>
            <a:r>
              <a:rPr lang="fr-FR" b="1" dirty="0" smtClean="0"/>
              <a:t>(6)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CAPGEMINI</a:t>
            </a:r>
            <a:r>
              <a:rPr lang="fr-FR" b="1" dirty="0" smtClean="0"/>
              <a:t> (5)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SOPRA </a:t>
            </a:r>
            <a:r>
              <a:rPr lang="fr-FR" b="1" dirty="0" smtClean="0"/>
              <a:t>(5)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CGI </a:t>
            </a:r>
            <a:r>
              <a:rPr lang="fr-FR" b="1" dirty="0" smtClean="0"/>
              <a:t>(4)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HEQUALITY</a:t>
            </a:r>
            <a:r>
              <a:rPr lang="fr-FR" b="1" dirty="0" smtClean="0"/>
              <a:t> (4)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6096000" y="2397140"/>
            <a:ext cx="48913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Entreprise qui indemnisent le mieux : </a:t>
            </a:r>
          </a:p>
          <a:p>
            <a:pPr algn="ctr"/>
            <a:endParaRPr lang="fr-FR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CLOUDSIGHT </a:t>
            </a:r>
            <a:r>
              <a:rPr lang="fr-FR" b="1" dirty="0" smtClean="0"/>
              <a:t>(33,75€/h)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DELOITTE AG </a:t>
            </a:r>
            <a:r>
              <a:rPr lang="fr-FR" b="1" dirty="0" smtClean="0"/>
              <a:t>(18,92€/h)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APPTITUDE SARL </a:t>
            </a:r>
            <a:r>
              <a:rPr lang="fr-FR" b="1" dirty="0" smtClean="0"/>
              <a:t>(13,54€/h)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PHPNET FRANCE </a:t>
            </a:r>
            <a:r>
              <a:rPr lang="fr-FR" b="1" dirty="0" smtClean="0"/>
              <a:t>(10,38€/h)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CRITEO </a:t>
            </a:r>
            <a:r>
              <a:rPr lang="fr-FR" b="1" dirty="0" smtClean="0"/>
              <a:t>(9,74€/h)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CAPGEMINI </a:t>
            </a:r>
            <a:r>
              <a:rPr lang="fr-FR" b="1" dirty="0" smtClean="0"/>
              <a:t>(9,09€/h)</a:t>
            </a:r>
          </a:p>
        </p:txBody>
      </p:sp>
    </p:spTree>
    <p:extLst>
      <p:ext uri="{BB962C8B-B14F-4D97-AF65-F5344CB8AC3E}">
        <p14:creationId xmlns:p14="http://schemas.microsoft.com/office/powerpoint/2010/main" val="209853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37071" y="337572"/>
            <a:ext cx="7891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 </a:t>
            </a:r>
          </a:p>
          <a:p>
            <a:r>
              <a:rPr lang="fr-FR" sz="4000" b="1" dirty="0" smtClean="0"/>
              <a:t>2016/2018</a:t>
            </a:r>
          </a:p>
        </p:txBody>
      </p:sp>
      <p:graphicFrame>
        <p:nvGraphicFramePr>
          <p:cNvPr id="6" name="Graphique 5"/>
          <p:cNvGraphicFramePr/>
          <p:nvPr>
            <p:extLst>
              <p:ext uri="{D42A27DB-BD31-4B8C-83A1-F6EECF244321}">
                <p14:modId xmlns:p14="http://schemas.microsoft.com/office/powerpoint/2010/main" val="450516008"/>
              </p:ext>
            </p:extLst>
          </p:nvPr>
        </p:nvGraphicFramePr>
        <p:xfrm>
          <a:off x="0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aphique 12"/>
          <p:cNvGraphicFramePr/>
          <p:nvPr>
            <p:extLst>
              <p:ext uri="{D42A27DB-BD31-4B8C-83A1-F6EECF244321}">
                <p14:modId xmlns:p14="http://schemas.microsoft.com/office/powerpoint/2010/main" val="4060270749"/>
              </p:ext>
            </p:extLst>
          </p:nvPr>
        </p:nvGraphicFramePr>
        <p:xfrm>
          <a:off x="3785522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phique 15"/>
          <p:cNvGraphicFramePr/>
          <p:nvPr>
            <p:extLst>
              <p:ext uri="{D42A27DB-BD31-4B8C-83A1-F6EECF244321}">
                <p14:modId xmlns:p14="http://schemas.microsoft.com/office/powerpoint/2010/main" val="3343309158"/>
              </p:ext>
            </p:extLst>
          </p:nvPr>
        </p:nvGraphicFramePr>
        <p:xfrm>
          <a:off x="7571044" y="2091825"/>
          <a:ext cx="5400000" cy="32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3500064" y="5425067"/>
            <a:ext cx="5438195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entreprise : </a:t>
            </a:r>
            <a:r>
              <a:rPr lang="fr-FR" b="1" dirty="0"/>
              <a:t> </a:t>
            </a:r>
            <a:r>
              <a:rPr lang="fr-FR" b="1" dirty="0" smtClean="0"/>
              <a:t>    </a:t>
            </a:r>
            <a:r>
              <a:rPr lang="fr-FR" dirty="0" smtClean="0"/>
              <a:t>5,27€</a:t>
            </a:r>
            <a:r>
              <a:rPr lang="fr-FR" dirty="0"/>
              <a:t>/h 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fr-FR" b="1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smtClean="0"/>
              <a:t>Moyenne indemnité de stage totale :              </a:t>
            </a:r>
            <a:r>
              <a:rPr lang="fr-FR" dirty="0" smtClean="0"/>
              <a:t>4,57€</a:t>
            </a:r>
            <a:r>
              <a:rPr lang="fr-FR" dirty="0"/>
              <a:t>/</a:t>
            </a:r>
            <a:r>
              <a:rPr lang="fr-FR" dirty="0" smtClean="0"/>
              <a:t>h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0685046" y="5522313"/>
            <a:ext cx="1683330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100" b="1" dirty="0" smtClean="0"/>
              <a:t>Très petite : </a:t>
            </a:r>
            <a:r>
              <a:rPr lang="fr-FR" sz="1100" dirty="0" smtClean="0"/>
              <a:t>1-10 </a:t>
            </a:r>
            <a:r>
              <a:rPr lang="fr-FR" sz="1050" dirty="0" smtClean="0"/>
              <a:t>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Petite : </a:t>
            </a:r>
            <a:r>
              <a:rPr lang="fr-FR" sz="1100" dirty="0" smtClean="0"/>
              <a:t>10-100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Moyenne : </a:t>
            </a:r>
            <a:r>
              <a:rPr lang="fr-FR" sz="1100" dirty="0" smtClean="0"/>
              <a:t>100-500 salariés</a:t>
            </a:r>
          </a:p>
          <a:p>
            <a:pPr>
              <a:lnSpc>
                <a:spcPct val="150000"/>
              </a:lnSpc>
            </a:pPr>
            <a:r>
              <a:rPr lang="fr-FR" sz="1100" b="1" dirty="0" smtClean="0"/>
              <a:t>Grande : </a:t>
            </a:r>
            <a:r>
              <a:rPr lang="fr-FR" sz="1100" dirty="0" smtClean="0"/>
              <a:t>+500 salariés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79939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317858" cy="1998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09716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/>
          <p:cNvSpPr/>
          <p:nvPr/>
        </p:nvSpPr>
        <p:spPr>
          <a:xfrm>
            <a:off x="4937071" y="6450872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937071" y="-1551377"/>
            <a:ext cx="2317858" cy="1998584"/>
          </a:xfrm>
          <a:prstGeom prst="rect">
            <a:avLst/>
          </a:prstGeom>
          <a:solidFill>
            <a:srgbClr val="4B4B4B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10673658" y="-39855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10673658" y="5425067"/>
            <a:ext cx="1800000" cy="1800000"/>
          </a:xfrm>
          <a:prstGeom prst="rect">
            <a:avLst/>
          </a:prstGeom>
          <a:solidFill>
            <a:srgbClr val="F82C2C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4937071" y="337572"/>
            <a:ext cx="78918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b="1" dirty="0" smtClean="0"/>
              <a:t> </a:t>
            </a:r>
          </a:p>
          <a:p>
            <a:r>
              <a:rPr lang="fr-FR" sz="4000" b="1" dirty="0" smtClean="0"/>
              <a:t>2016/2018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90284" y="2397140"/>
            <a:ext cx="48913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Entreprise qui prennent le plus de stagiaire : </a:t>
            </a:r>
          </a:p>
          <a:p>
            <a:pPr algn="ctr"/>
            <a:endParaRPr lang="fr-FR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ATOS </a:t>
            </a:r>
            <a:r>
              <a:rPr lang="fr-FR" b="1" dirty="0" smtClean="0"/>
              <a:t>(20)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CGI </a:t>
            </a:r>
            <a:r>
              <a:rPr lang="fr-FR" b="1" dirty="0" smtClean="0"/>
              <a:t>(14)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HARDIS</a:t>
            </a:r>
            <a:r>
              <a:rPr lang="fr-FR" b="1" dirty="0" smtClean="0"/>
              <a:t> (14)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CAPGEMINI </a:t>
            </a:r>
            <a:r>
              <a:rPr lang="fr-FR" b="1" dirty="0" smtClean="0"/>
              <a:t>(11)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SOPRA </a:t>
            </a:r>
            <a:r>
              <a:rPr lang="fr-FR" b="1" dirty="0" smtClean="0"/>
              <a:t>(10)</a:t>
            </a:r>
            <a:endParaRPr lang="fr-FR" b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6096000" y="2397140"/>
            <a:ext cx="48913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Entreprise qui indemnisent le mieux : </a:t>
            </a:r>
          </a:p>
          <a:p>
            <a:pPr algn="ctr"/>
            <a:endParaRPr lang="fr-FR" b="1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CLOUDSIGHT </a:t>
            </a:r>
            <a:r>
              <a:rPr lang="fr-FR" b="1" dirty="0" smtClean="0"/>
              <a:t>(33,75€/h)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DELOITTE AG </a:t>
            </a:r>
            <a:r>
              <a:rPr lang="fr-FR" b="1" dirty="0" smtClean="0"/>
              <a:t>(18,92€/h)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CODALIS </a:t>
            </a:r>
            <a:r>
              <a:rPr lang="fr-FR" b="1" dirty="0"/>
              <a:t>(14,97€/h</a:t>
            </a:r>
            <a:r>
              <a:rPr lang="fr-FR" b="1" dirty="0" smtClean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 smtClean="0"/>
              <a:t>APPTITUDE SARL </a:t>
            </a:r>
            <a:r>
              <a:rPr lang="fr-FR" b="1" dirty="0" smtClean="0"/>
              <a:t>(13,54€/h)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ERNST ET YOUNG ADVISORY </a:t>
            </a:r>
            <a:r>
              <a:rPr lang="fr-FR" b="1" dirty="0"/>
              <a:t>(11,78€/h</a:t>
            </a:r>
            <a:r>
              <a:rPr lang="fr-FR" b="1" dirty="0" smtClean="0"/>
              <a:t>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PHPNET FRANCE </a:t>
            </a:r>
            <a:r>
              <a:rPr lang="fr-FR" b="1" dirty="0" smtClean="0"/>
              <a:t>(10,38€/h)</a:t>
            </a:r>
          </a:p>
        </p:txBody>
      </p:sp>
    </p:spTree>
    <p:extLst>
      <p:ext uri="{BB962C8B-B14F-4D97-AF65-F5344CB8AC3E}">
        <p14:creationId xmlns:p14="http://schemas.microsoft.com/office/powerpoint/2010/main" val="319772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1754</TotalTime>
  <Words>2724</Words>
  <Application>Microsoft Office PowerPoint</Application>
  <PresentationFormat>Grand écran</PresentationFormat>
  <Paragraphs>874</Paragraphs>
  <Slides>56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DSI UGA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LAURENZA GARCIA</dc:creator>
  <cp:lastModifiedBy>LAURENZA GARCIA</cp:lastModifiedBy>
  <cp:revision>74</cp:revision>
  <dcterms:created xsi:type="dcterms:W3CDTF">2018-11-23T10:51:48Z</dcterms:created>
  <dcterms:modified xsi:type="dcterms:W3CDTF">2018-12-05T14:30:07Z</dcterms:modified>
</cp:coreProperties>
</file>